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07" r:id="rId3"/>
    <p:sldId id="283" r:id="rId4"/>
    <p:sldId id="284" r:id="rId5"/>
    <p:sldId id="257" r:id="rId6"/>
    <p:sldId id="309" r:id="rId7"/>
    <p:sldId id="310" r:id="rId8"/>
    <p:sldId id="311" r:id="rId9"/>
    <p:sldId id="312" r:id="rId10"/>
    <p:sldId id="313" r:id="rId11"/>
    <p:sldId id="285" r:id="rId12"/>
    <p:sldId id="289" r:id="rId13"/>
    <p:sldId id="288" r:id="rId14"/>
    <p:sldId id="290"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8" r:id="rId31"/>
    <p:sldId id="314" r:id="rId32"/>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74"/>
    <p:restoredTop sz="73589"/>
  </p:normalViewPr>
  <p:slideViewPr>
    <p:cSldViewPr snapToGrid="0">
      <p:cViewPr varScale="1">
        <p:scale>
          <a:sx n="78" d="100"/>
          <a:sy n="78" d="100"/>
        </p:scale>
        <p:origin x="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AB205-08F3-7747-A037-998E5E33C281}" type="datetimeFigureOut">
              <a:rPr lang="en-CN" smtClean="0"/>
              <a:t>2023/2/10</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F9F84-80CB-6D46-BF76-BC4075CDAB96}" type="slidenum">
              <a:rPr lang="en-CN" smtClean="0"/>
              <a:t>‹#›</a:t>
            </a:fld>
            <a:endParaRPr lang="en-CN"/>
          </a:p>
        </p:txBody>
      </p:sp>
    </p:spTree>
    <p:extLst>
      <p:ext uri="{BB962C8B-B14F-4D97-AF65-F5344CB8AC3E}">
        <p14:creationId xmlns:p14="http://schemas.microsoft.com/office/powerpoint/2010/main" val="1263693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wikipedia.org/wiki/%E8%BF%B4%E6%AD%B8%E5%88%86%E6%9E%90"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zh.wikipedia.org/w/index.php?title=%E6%A6%82%E5%BF%B5%E5%AD%B8%E7%BF%92&amp;action=edit&amp;redlink=1" TargetMode="External"/><Relationship Id="rId4" Type="http://schemas.openxmlformats.org/officeDocument/2006/relationships/hyperlink" Target="https://zh.wikipedia.org/wiki/%E5%88%86%E7%B1%BB"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a:t>上节课我们讨论了数据处理</a:t>
            </a:r>
            <a:r>
              <a:rPr lang="zh-CN" altLang="en-US"/>
              <a:t>，</a:t>
            </a:r>
            <a:r>
              <a:rPr lang="zh-CN" altLang="en-US" dirty="0"/>
              <a:t>对于数据密集型的应用，云计算服务是非常理想的选择。基于大数据的处理，</a:t>
            </a:r>
            <a:r>
              <a:rPr lang="en-US" altLang="zh-CN" dirty="0"/>
              <a:t>AI/ML</a:t>
            </a:r>
            <a:r>
              <a:rPr lang="zh-CN" altLang="en-US" dirty="0"/>
              <a:t>是更高层的应用。</a:t>
            </a:r>
            <a:endParaRPr lang="en-US" altLang="zh-CN" dirty="0"/>
          </a:p>
          <a:p>
            <a:endParaRPr lang="en-US" altLang="zh-CN" dirty="0"/>
          </a:p>
          <a:p>
            <a:r>
              <a:rPr lang="en-CN" dirty="0"/>
              <a:t>关于数据的获取</a:t>
            </a:r>
            <a:r>
              <a:rPr lang="zh-CN" altLang="en-US" dirty="0"/>
              <a:t>、</a:t>
            </a:r>
            <a:r>
              <a:rPr lang="en-CN" dirty="0"/>
              <a:t>传送和清洗</a:t>
            </a:r>
            <a:r>
              <a:rPr lang="zh-CN" altLang="en-US" dirty="0"/>
              <a:t>，咱们在上次课讲到了批处理数据和流数据。</a:t>
            </a:r>
            <a:r>
              <a:rPr lang="zh-CN" altLang="en-CN" dirty="0"/>
              <a:t>这节课</a:t>
            </a:r>
            <a:r>
              <a:rPr lang="zh-CN" altLang="en-US" dirty="0"/>
              <a:t>，我们主要介绍对</a:t>
            </a:r>
            <a:r>
              <a:rPr lang="en-CN" dirty="0"/>
              <a:t>获取到的数据</a:t>
            </a:r>
            <a:r>
              <a:rPr lang="zh-CN" altLang="en-US" dirty="0"/>
              <a:t>，如何在</a:t>
            </a:r>
            <a:r>
              <a:rPr lang="en-US" altLang="zh-CN" dirty="0"/>
              <a:t>AI/ML</a:t>
            </a:r>
            <a:r>
              <a:rPr lang="zh-CN" altLang="en-US" dirty="0"/>
              <a:t>领域应用</a:t>
            </a:r>
            <a:r>
              <a:rPr lang="en-CN" dirty="0"/>
              <a:t>。</a:t>
            </a:r>
          </a:p>
          <a:p>
            <a:endParaRPr lang="en-US" altLang="zh-CN" dirty="0"/>
          </a:p>
          <a:p>
            <a:r>
              <a:rPr lang="zh-CN" altLang="en-US" dirty="0"/>
              <a:t>教授在课上讲了，</a:t>
            </a:r>
            <a:r>
              <a:rPr lang="en-US" altLang="zh-CN" dirty="0"/>
              <a:t>ML</a:t>
            </a:r>
            <a:r>
              <a:rPr lang="zh-CN" altLang="en-US" dirty="0"/>
              <a:t>的主要两个阶段：一是训练模型，二是</a:t>
            </a:r>
            <a:r>
              <a:rPr lang="en-US" altLang="zh-CN" dirty="0"/>
              <a:t>deploy</a:t>
            </a:r>
            <a:r>
              <a:rPr lang="zh-CN" altLang="en-US" dirty="0"/>
              <a:t>部署模型。</a:t>
            </a:r>
            <a:r>
              <a:rPr lang="zh-CN" altLang="en-CN" dirty="0"/>
              <a:t>这两个</a:t>
            </a:r>
            <a:r>
              <a:rPr lang="zh-CN" altLang="en-US" dirty="0"/>
              <a:t>阶段都在云计算服务中得到了很好的支持。另外，教授也介绍了很多机器学习里的背景知识。</a:t>
            </a:r>
            <a:endParaRPr lang="en-US" altLang="zh-CN" dirty="0"/>
          </a:p>
          <a:p>
            <a:endParaRPr lang="en-US" dirty="0"/>
          </a:p>
        </p:txBody>
      </p:sp>
      <p:sp>
        <p:nvSpPr>
          <p:cNvPr id="4" name="Slide Number Placeholder 3"/>
          <p:cNvSpPr>
            <a:spLocks noGrp="1"/>
          </p:cNvSpPr>
          <p:nvPr>
            <p:ph type="sldNum" sz="quarter" idx="5"/>
          </p:nvPr>
        </p:nvSpPr>
        <p:spPr/>
        <p:txBody>
          <a:bodyPr/>
          <a:lstStyle/>
          <a:p>
            <a:fld id="{43CF9F84-80CB-6D46-BF76-BC4075CDAB96}" type="slidenum">
              <a:rPr lang="en-CN" smtClean="0"/>
              <a:t>1</a:t>
            </a:fld>
            <a:endParaRPr lang="en-CN"/>
          </a:p>
        </p:txBody>
      </p:sp>
    </p:spTree>
    <p:extLst>
      <p:ext uri="{BB962C8B-B14F-4D97-AF65-F5344CB8AC3E}">
        <p14:creationId xmlns:p14="http://schemas.microsoft.com/office/powerpoint/2010/main" val="517046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17</a:t>
            </a:fld>
            <a:endParaRPr lang="en-CN"/>
          </a:p>
        </p:txBody>
      </p:sp>
    </p:spTree>
    <p:extLst>
      <p:ext uri="{BB962C8B-B14F-4D97-AF65-F5344CB8AC3E}">
        <p14:creationId xmlns:p14="http://schemas.microsoft.com/office/powerpoint/2010/main" val="3336143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传统机器学习 </a:t>
            </a:r>
            <a:r>
              <a:rPr lang="en-US" altLang="zh-CN" dirty="0"/>
              <a:t>- </a:t>
            </a:r>
            <a:r>
              <a:rPr lang="zh-CN" altLang="en-US" dirty="0"/>
              <a:t>使用数据表和预测目标进行操作</a:t>
            </a:r>
            <a:endParaRPr lang="en-US" altLang="zh-CN" dirty="0"/>
          </a:p>
          <a:p>
            <a:r>
              <a:rPr lang="zh-CN" altLang="en-US" dirty="0"/>
              <a:t>人们会创建一个特征集 </a:t>
            </a:r>
            <a:r>
              <a:rPr lang="en-US" altLang="zh-CN" dirty="0"/>
              <a:t>–</a:t>
            </a:r>
            <a:r>
              <a:rPr lang="zh-CN" altLang="en-US" dirty="0"/>
              <a:t> </a:t>
            </a:r>
            <a:r>
              <a:rPr lang="en-US" altLang="zh-CN" dirty="0"/>
              <a:t>label</a:t>
            </a:r>
          </a:p>
          <a:p>
            <a:r>
              <a:rPr lang="zh-CN" altLang="en-US" dirty="0"/>
              <a:t>机器学习算法将每个数据映射到一个预测结果</a:t>
            </a:r>
            <a:endParaRPr lang="en-US" altLang="zh-CN" dirty="0"/>
          </a:p>
          <a:p>
            <a:r>
              <a:rPr lang="en-US" dirty="0" err="1"/>
              <a:t>除了训练数据</a:t>
            </a:r>
            <a:r>
              <a:rPr lang="zh-CN" altLang="en-US" dirty="0"/>
              <a:t>，系统也应该能够将较少的数据映射到良好的预测结果 </a:t>
            </a:r>
            <a:r>
              <a:rPr lang="en-US" altLang="zh-CN" dirty="0"/>
              <a:t>–</a:t>
            </a:r>
            <a:r>
              <a:rPr lang="zh-CN" altLang="en-US" dirty="0"/>
              <a:t> 也就是测试数据。</a:t>
            </a:r>
            <a:endParaRPr lang="en-US" altLang="zh-CN" dirty="0"/>
          </a:p>
          <a:p>
            <a:endParaRPr lang="en-US" dirty="0"/>
          </a:p>
          <a:p>
            <a:r>
              <a:rPr lang="zh-CN" altLang="en-US" dirty="0"/>
              <a:t>一般来讲，拿到一个数据集，测试数据和训练数据都是二八分，或者三七分。</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18</a:t>
            </a:fld>
            <a:endParaRPr lang="en-CN"/>
          </a:p>
        </p:txBody>
      </p:sp>
    </p:spTree>
    <p:extLst>
      <p:ext uri="{BB962C8B-B14F-4D97-AF65-F5344CB8AC3E}">
        <p14:creationId xmlns:p14="http://schemas.microsoft.com/office/powerpoint/2010/main" val="90538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深度学习</a:t>
            </a:r>
          </a:p>
          <a:p>
            <a:endParaRPr lang="en-CN" dirty="0"/>
          </a:p>
          <a:p>
            <a:r>
              <a:rPr lang="zh-CN" altLang="en-US" dirty="0"/>
              <a:t>核心 </a:t>
            </a:r>
            <a:r>
              <a:rPr lang="en-US" dirty="0"/>
              <a:t>AI </a:t>
            </a:r>
            <a:r>
              <a:rPr lang="zh-CN" altLang="en-US" dirty="0"/>
              <a:t>问题，需要及时创建适当的</a:t>
            </a:r>
            <a:r>
              <a:rPr lang="en-US" altLang="zh-CN" dirty="0"/>
              <a:t>features</a:t>
            </a:r>
            <a:r>
              <a:rPr lang="zh-CN" altLang="en-US" dirty="0"/>
              <a:t>，这就是传统机器学习算法不能满足的了。</a:t>
            </a:r>
            <a:endParaRPr lang="en-US" altLang="zh-CN" dirty="0"/>
          </a:p>
          <a:p>
            <a:r>
              <a:rPr lang="zh-CN" altLang="en-US" dirty="0"/>
              <a:t>这就讲到了深度学习，从原始数据中学习新的特征。</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19</a:t>
            </a:fld>
            <a:endParaRPr lang="en-CN"/>
          </a:p>
        </p:txBody>
      </p:sp>
    </p:spTree>
    <p:extLst>
      <p:ext uri="{BB962C8B-B14F-4D97-AF65-F5344CB8AC3E}">
        <p14:creationId xmlns:p14="http://schemas.microsoft.com/office/powerpoint/2010/main" val="116974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深度学习 - </a:t>
            </a:r>
            <a:r>
              <a:rPr lang="zh-CN" altLang="en-US" dirty="0"/>
              <a:t>复杂的任务需要具有大量参数的深度模型</a:t>
            </a:r>
            <a:r>
              <a:rPr lang="en-US" altLang="zh-CN" dirty="0"/>
              <a:t>, </a:t>
            </a:r>
            <a:r>
              <a:rPr lang="zh-CN" altLang="en-US" dirty="0"/>
              <a:t>这种模型还需要大量数据进行训练</a:t>
            </a:r>
            <a:r>
              <a:rPr lang="en-US" altLang="zh-CN" dirty="0"/>
              <a:t>,</a:t>
            </a:r>
            <a:r>
              <a:rPr lang="zh-CN" altLang="en-US" dirty="0"/>
              <a:t> 计算能力需求急剧增加。</a:t>
            </a:r>
            <a:endParaRPr lang="en-US" altLang="zh-CN" dirty="0"/>
          </a:p>
          <a:p>
            <a:endParaRPr lang="en-US" dirty="0"/>
          </a:p>
          <a:p>
            <a:r>
              <a:rPr lang="en-US" dirty="0" err="1"/>
              <a:t>我们可以看一下下面这三张图</a:t>
            </a:r>
            <a:r>
              <a:rPr lang="zh-CN" altLang="en-US" dirty="0"/>
              <a:t>，这就是为什么会选择云计算进行支持。</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20</a:t>
            </a:fld>
            <a:endParaRPr lang="en-CN"/>
          </a:p>
        </p:txBody>
      </p:sp>
    </p:spTree>
    <p:extLst>
      <p:ext uri="{BB962C8B-B14F-4D97-AF65-F5344CB8AC3E}">
        <p14:creationId xmlns:p14="http://schemas.microsoft.com/office/powerpoint/2010/main" val="2207224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云服务中的深度神经网络是一个活跃的领域</a:t>
            </a:r>
            <a:r>
              <a:rPr lang="en-US" altLang="zh-CN" dirty="0"/>
              <a:t>——</a:t>
            </a:r>
            <a:r>
              <a:rPr lang="zh-CN" altLang="en-US" dirty="0"/>
              <a:t>许多框架已经开始支持。</a:t>
            </a:r>
            <a:endParaRPr lang="en-CN"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通过这些框架</a:t>
            </a:r>
            <a:r>
              <a:rPr lang="zh-CN" altLang="en-US" dirty="0"/>
              <a:t>，可以通过</a:t>
            </a:r>
            <a:r>
              <a:rPr lang="en-CN" dirty="0"/>
              <a:t>批量设置</a:t>
            </a:r>
            <a:r>
              <a:rPr lang="zh-CN" altLang="en-US" dirty="0"/>
              <a:t>，</a:t>
            </a:r>
            <a:r>
              <a:rPr lang="en-CN" dirty="0"/>
              <a:t>节约训练时间</a:t>
            </a:r>
          </a:p>
          <a:p>
            <a:endParaRPr lang="en-CN" dirty="0"/>
          </a:p>
          <a:p>
            <a:r>
              <a:rPr lang="en-US" dirty="0" err="1"/>
              <a:t>在下面的流程图</a:t>
            </a:r>
            <a:r>
              <a:rPr lang="zh-CN" altLang="en-US" dirty="0"/>
              <a:t>，我们看到一些</a:t>
            </a:r>
            <a:r>
              <a:rPr lang="en-US" altLang="zh-CN" dirty="0"/>
              <a:t>o</a:t>
            </a:r>
            <a:r>
              <a:rPr lang="en-CN" dirty="0"/>
              <a:t>nline</a:t>
            </a:r>
            <a:r>
              <a:rPr lang="zh-CN" altLang="en-US" dirty="0"/>
              <a:t> </a:t>
            </a:r>
            <a:r>
              <a:rPr lang="en-US" altLang="zh-CN" dirty="0"/>
              <a:t>data</a:t>
            </a:r>
            <a:r>
              <a:rPr lang="zh-CN" altLang="en-US" dirty="0"/>
              <a:t>也会被加入数据集，加入到训练模型中。</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21</a:t>
            </a:fld>
            <a:endParaRPr lang="en-CN"/>
          </a:p>
        </p:txBody>
      </p:sp>
    </p:spTree>
    <p:extLst>
      <p:ext uri="{BB962C8B-B14F-4D97-AF65-F5344CB8AC3E}">
        <p14:creationId xmlns:p14="http://schemas.microsoft.com/office/powerpoint/2010/main" val="1699512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AI 需要在动态环境中进行操作</a:t>
            </a:r>
            <a:r>
              <a:rPr lang="zh-CN" altLang="en-US" dirty="0"/>
              <a:t>：</a:t>
            </a:r>
            <a:endParaRPr lang="en-US" altLang="zh-CN" dirty="0"/>
          </a:p>
          <a:p>
            <a:pPr marL="171450" indent="-171450">
              <a:buFontTx/>
              <a:buChar char="-"/>
            </a:pPr>
            <a:r>
              <a:rPr lang="zh-CN" altLang="en-US" dirty="0"/>
              <a:t>及时响应环境的变化</a:t>
            </a:r>
            <a:endParaRPr lang="en-US" altLang="zh-CN" dirty="0"/>
          </a:p>
          <a:p>
            <a:pPr marL="171450" indent="-171450">
              <a:buFontTx/>
              <a:buChar char="-"/>
            </a:pPr>
            <a:r>
              <a:rPr lang="zh-CN" altLang="en-US" dirty="0"/>
              <a:t>采取行动完成长期的目标</a:t>
            </a:r>
            <a:endParaRPr lang="en-US" altLang="zh-CN" dirty="0"/>
          </a:p>
          <a:p>
            <a:pPr marL="171450" indent="-171450">
              <a:buFontTx/>
              <a:buChar char="-"/>
            </a:pPr>
            <a:r>
              <a:rPr lang="zh-CN" altLang="en-US" dirty="0"/>
              <a:t>利用（学习）收集的数据很重要，但不是唯一的问题</a:t>
            </a:r>
            <a:endParaRPr lang="en-US" altLang="zh-CN" dirty="0"/>
          </a:p>
          <a:p>
            <a:pPr marL="171450" indent="-171450">
              <a:buFontTx/>
              <a:buChar char="-"/>
            </a:pPr>
            <a:r>
              <a:rPr lang="zh-CN" altLang="en-US" dirty="0"/>
              <a:t>探索可能的行动空间</a:t>
            </a:r>
            <a:endParaRPr lang="en-CN" dirty="0"/>
          </a:p>
          <a:p>
            <a:endParaRPr lang="en-US" altLang="zh-CN" dirty="0"/>
          </a:p>
          <a:p>
            <a:r>
              <a:rPr lang="zh-CN" altLang="en-US" dirty="0"/>
              <a:t>这被称为强化学习</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22</a:t>
            </a:fld>
            <a:endParaRPr lang="en-CN"/>
          </a:p>
        </p:txBody>
      </p:sp>
    </p:spTree>
    <p:extLst>
      <p:ext uri="{BB962C8B-B14F-4D97-AF65-F5344CB8AC3E}">
        <p14:creationId xmlns:p14="http://schemas.microsoft.com/office/powerpoint/2010/main" val="609670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强化学习 - </a:t>
            </a:r>
            <a:r>
              <a:rPr lang="zh-CN" altLang="en-US" dirty="0"/>
              <a:t>在不确定的环境中持续运行</a:t>
            </a:r>
            <a:r>
              <a:rPr lang="en-US" altLang="zh-CN" dirty="0"/>
              <a:t>, </a:t>
            </a:r>
            <a:r>
              <a:rPr lang="zh-CN" altLang="en-US" dirty="0"/>
              <a:t>使用延迟的或者局限的反馈信息</a:t>
            </a:r>
            <a:endParaRPr lang="en-US" altLang="zh-CN" dirty="0"/>
          </a:p>
          <a:p>
            <a:r>
              <a:rPr lang="zh-CN" altLang="en-US" dirty="0"/>
              <a:t>强化学习的目标是学习一个</a:t>
            </a:r>
            <a:r>
              <a:rPr lang="en-US" altLang="zh-CN" dirty="0"/>
              <a:t>policy</a:t>
            </a:r>
            <a:r>
              <a:rPr lang="zh-CN" altLang="en-US" dirty="0"/>
              <a:t>：这个</a:t>
            </a:r>
            <a:r>
              <a:rPr lang="en-US" altLang="zh-CN" dirty="0"/>
              <a:t>policy</a:t>
            </a:r>
            <a:r>
              <a:rPr lang="zh-CN" altLang="en-US" dirty="0"/>
              <a:t>就是在环境状态和动作之间建立映射关系</a:t>
            </a:r>
            <a:endParaRPr lang="en-CN" dirty="0"/>
          </a:p>
          <a:p>
            <a:endParaRPr lang="en-CN" dirty="0"/>
          </a:p>
          <a:p>
            <a:r>
              <a:rPr lang="en-CN" dirty="0"/>
              <a:t>机器人从视觉上观察学习东西来指导它的行为</a:t>
            </a:r>
            <a:r>
              <a:rPr lang="zh-CN" altLang="en-US" dirty="0"/>
              <a:t>。我记得讲</a:t>
            </a:r>
            <a:r>
              <a:rPr lang="en-US" altLang="zh-CN" dirty="0"/>
              <a:t>ML</a:t>
            </a:r>
            <a:r>
              <a:rPr lang="zh-CN" altLang="en-US" dirty="0"/>
              <a:t>的教授展示过机器手臂学习做东西的视频等。</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23</a:t>
            </a:fld>
            <a:endParaRPr lang="en-CN"/>
          </a:p>
        </p:txBody>
      </p:sp>
    </p:spTree>
    <p:extLst>
      <p:ext uri="{BB962C8B-B14F-4D97-AF65-F5344CB8AC3E}">
        <p14:creationId xmlns:p14="http://schemas.microsoft.com/office/powerpoint/2010/main" val="2426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现实中有很多卓越的app</a:t>
            </a:r>
            <a:r>
              <a:rPr lang="zh-CN" altLang="en-US" dirty="0"/>
              <a:t>，比如</a:t>
            </a:r>
            <a:r>
              <a:rPr lang="en-US" altLang="zh-CN" dirty="0"/>
              <a:t>AlphaGo</a:t>
            </a:r>
            <a:r>
              <a:rPr lang="zh-CN" altLang="en-US" dirty="0"/>
              <a:t>下围棋，机器人操作。</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24</a:t>
            </a:fld>
            <a:endParaRPr lang="en-CN"/>
          </a:p>
        </p:txBody>
      </p:sp>
    </p:spTree>
    <p:extLst>
      <p:ext uri="{BB962C8B-B14F-4D97-AF65-F5344CB8AC3E}">
        <p14:creationId xmlns:p14="http://schemas.microsoft.com/office/powerpoint/2010/main" val="1256948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在大规模应用中寻找有效策略需要三种能力</a:t>
            </a:r>
            <a:r>
              <a:rPr lang="en-CN" altLang="zh-CN" dirty="0"/>
              <a:t>:</a:t>
            </a:r>
          </a:p>
          <a:p>
            <a:pPr marL="228600" indent="-228600">
              <a:buAutoNum type="arabicPeriod"/>
            </a:pPr>
            <a:r>
              <a:rPr lang="zh-CN" altLang="en-US" dirty="0"/>
              <a:t>模拟 </a:t>
            </a:r>
            <a:r>
              <a:rPr lang="en-US" altLang="zh-CN" dirty="0"/>
              <a:t>-</a:t>
            </a:r>
            <a:r>
              <a:rPr lang="zh-CN" altLang="en-US" dirty="0"/>
              <a:t> 需要通过不断地模拟来探索许多行动并了解长期权衡</a:t>
            </a:r>
            <a:endParaRPr lang="en-US" altLang="zh-CN" dirty="0"/>
          </a:p>
          <a:p>
            <a:pPr marL="228600" indent="-228600">
              <a:buAutoNum type="arabicPeriod"/>
            </a:pPr>
            <a:r>
              <a:rPr lang="zh-CN" altLang="en-US" dirty="0"/>
              <a:t>像监督学习框架一样，我们需要基于执行分布式训练策略</a:t>
            </a:r>
            <a:endParaRPr lang="en-US" altLang="zh-CN" dirty="0"/>
          </a:p>
          <a:p>
            <a:pPr marL="228600" indent="-228600">
              <a:buAutoNum type="arabicPeriod"/>
            </a:pPr>
            <a:r>
              <a:rPr lang="en-US" dirty="0" err="1"/>
              <a:t>使用策略并提供解决问题的方案</a:t>
            </a:r>
            <a:r>
              <a:rPr lang="zh-CN" altLang="en-US" dirty="0"/>
              <a:t>。</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25</a:t>
            </a:fld>
            <a:endParaRPr lang="en-CN"/>
          </a:p>
        </p:txBody>
      </p:sp>
    </p:spTree>
    <p:extLst>
      <p:ext uri="{BB962C8B-B14F-4D97-AF65-F5344CB8AC3E}">
        <p14:creationId xmlns:p14="http://schemas.microsoft.com/office/powerpoint/2010/main" val="1168102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新兴的机器学习和强化学习应用</a:t>
            </a:r>
            <a:r>
              <a:rPr lang="zh-CN" altLang="en-US" dirty="0"/>
              <a:t>，对云计算提出更多新需求。</a:t>
            </a:r>
            <a:endParaRPr lang="en-US" altLang="zh-CN" dirty="0"/>
          </a:p>
          <a:p>
            <a:r>
              <a:rPr lang="zh-CN" altLang="en-US" dirty="0"/>
              <a:t>性能要求：</a:t>
            </a:r>
            <a:endParaRPr lang="en-US" altLang="zh-CN" dirty="0"/>
          </a:p>
          <a:p>
            <a:r>
              <a:rPr lang="zh-CN" altLang="en-US" dirty="0"/>
              <a:t>低延迟 </a:t>
            </a:r>
            <a:r>
              <a:rPr lang="en-US" altLang="zh-CN" dirty="0"/>
              <a:t>–</a:t>
            </a:r>
            <a:r>
              <a:rPr lang="zh-CN" altLang="en-US" dirty="0"/>
              <a:t> 数据的实时性，数据的交互要在毫米间完成，</a:t>
            </a:r>
            <a:r>
              <a:rPr lang="en-US" altLang="zh-CN" dirty="0"/>
              <a:t>actions</a:t>
            </a:r>
            <a:r>
              <a:rPr lang="zh-CN" altLang="en-US" dirty="0"/>
              <a:t>之间衔接紧密</a:t>
            </a:r>
            <a:endParaRPr lang="en-US" altLang="zh-CN" dirty="0"/>
          </a:p>
          <a:p>
            <a:r>
              <a:rPr lang="en-US" dirty="0" err="1"/>
              <a:t>高吞吐</a:t>
            </a:r>
            <a:r>
              <a:rPr lang="zh-CN" altLang="en-US" dirty="0"/>
              <a:t> </a:t>
            </a:r>
            <a:r>
              <a:rPr lang="en-US" altLang="zh-CN" dirty="0"/>
              <a:t>-</a:t>
            </a:r>
            <a:r>
              <a:rPr lang="zh-CN" altLang="en-US" dirty="0"/>
              <a:t> 训练和推理需要大量模拟运行需要高吞吐量任务处理</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26</a:t>
            </a:fld>
            <a:endParaRPr lang="en-CN"/>
          </a:p>
        </p:txBody>
      </p:sp>
    </p:spTree>
    <p:extLst>
      <p:ext uri="{BB962C8B-B14F-4D97-AF65-F5344CB8AC3E}">
        <p14:creationId xmlns:p14="http://schemas.microsoft.com/office/powerpoint/2010/main" val="231329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在开始复习</a:t>
            </a:r>
            <a:r>
              <a:rPr lang="en-US" altLang="zh-CN" dirty="0"/>
              <a:t>ML</a:t>
            </a:r>
            <a:r>
              <a:rPr lang="zh-CN" altLang="en-US" dirty="0"/>
              <a:t>在云计算中实现之前，我们先看一下</a:t>
            </a:r>
            <a:r>
              <a:rPr lang="en-US" altLang="zh-CN" dirty="0"/>
              <a:t>ML</a:t>
            </a:r>
            <a:r>
              <a:rPr lang="zh-CN" altLang="en-US" dirty="0"/>
              <a:t>的整体知识框架。这样方便大家理解教授课的内容，不至于在很多概念中迷失掉。</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a:t>
            </a:fld>
            <a:endParaRPr lang="en-CN"/>
          </a:p>
        </p:txBody>
      </p:sp>
    </p:spTree>
    <p:extLst>
      <p:ext uri="{BB962C8B-B14F-4D97-AF65-F5344CB8AC3E}">
        <p14:creationId xmlns:p14="http://schemas.microsoft.com/office/powerpoint/2010/main" val="368610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执行模型要求</a:t>
            </a:r>
            <a:endParaRPr lang="en-US" altLang="zh-CN" dirty="0"/>
          </a:p>
          <a:p>
            <a:endParaRPr lang="en-CN" dirty="0"/>
          </a:p>
          <a:p>
            <a:r>
              <a:rPr lang="zh-CN" altLang="en-US" dirty="0"/>
              <a:t>像 </a:t>
            </a:r>
            <a:r>
              <a:rPr lang="en-US" dirty="0"/>
              <a:t>map-reduce, Spark </a:t>
            </a:r>
            <a:r>
              <a:rPr lang="zh-CN" altLang="en-US" dirty="0"/>
              <a:t>这样的系统已经识别并利用了应用程序中的并行模式</a:t>
            </a:r>
            <a:endParaRPr lang="en-US" dirty="0"/>
          </a:p>
          <a:p>
            <a:endParaRPr lang="en-US" dirty="0"/>
          </a:p>
          <a:p>
            <a:r>
              <a:rPr lang="en-US" dirty="0" err="1"/>
              <a:t>在新兴的强化学习和强化学习系统里需要更强大能力</a:t>
            </a:r>
            <a:r>
              <a:rPr lang="zh-CN" altLang="en-US" dirty="0"/>
              <a:t>：</a:t>
            </a:r>
            <a:endParaRPr lang="en-US" altLang="zh-CN" dirty="0"/>
          </a:p>
          <a:p>
            <a:r>
              <a:rPr lang="en-US" dirty="0" err="1"/>
              <a:t>动态任务的创建</a:t>
            </a:r>
            <a:r>
              <a:rPr lang="zh-CN" altLang="en-US" dirty="0"/>
              <a:t>：</a:t>
            </a:r>
            <a:endParaRPr lang="en-US" altLang="zh-CN" dirty="0"/>
          </a:p>
          <a:p>
            <a:r>
              <a:rPr lang="zh-CN" altLang="en-US" dirty="0"/>
              <a:t>强化学习应用 </a:t>
            </a:r>
            <a:r>
              <a:rPr lang="en-US" altLang="zh-CN" dirty="0"/>
              <a:t>monte</a:t>
            </a:r>
            <a:r>
              <a:rPr lang="zh-CN" altLang="en-US" dirty="0"/>
              <a:t> </a:t>
            </a:r>
            <a:r>
              <a:rPr lang="en-US" altLang="zh-CN" dirty="0" err="1"/>
              <a:t>carlo</a:t>
            </a:r>
            <a:r>
              <a:rPr lang="zh-CN" altLang="en-US" dirty="0"/>
              <a:t> 搜索在运行过程中基于某些任务生成新的任务</a:t>
            </a:r>
            <a:endParaRPr lang="en-US" dirty="0"/>
          </a:p>
          <a:p>
            <a:endParaRPr lang="en-US" dirty="0"/>
          </a:p>
          <a:p>
            <a:r>
              <a:rPr lang="zh-CN" altLang="en-US" dirty="0"/>
              <a:t>异构任务：</a:t>
            </a:r>
            <a:endParaRPr lang="en-US" altLang="zh-CN" dirty="0"/>
          </a:p>
          <a:p>
            <a:r>
              <a:rPr lang="zh-CN" altLang="en-US" dirty="0"/>
              <a:t>强化学习创建的任务具有广泛的特性</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27</a:t>
            </a:fld>
            <a:endParaRPr lang="en-CN"/>
          </a:p>
        </p:txBody>
      </p:sp>
    </p:spTree>
    <p:extLst>
      <p:ext uri="{BB962C8B-B14F-4D97-AF65-F5344CB8AC3E}">
        <p14:creationId xmlns:p14="http://schemas.microsoft.com/office/powerpoint/2010/main" val="4128853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任意数据流要求</a:t>
            </a:r>
            <a:r>
              <a:rPr lang="en-US" altLang="zh-CN" dirty="0"/>
              <a:t>: </a:t>
            </a:r>
            <a:r>
              <a:rPr lang="zh-CN" altLang="en-US" dirty="0"/>
              <a:t>深度学习和强化学习应用产生了细粒度数据相关任务</a:t>
            </a:r>
            <a:endParaRPr lang="en-US" altLang="zh-CN" dirty="0"/>
          </a:p>
          <a:p>
            <a:endParaRPr lang="en-US" dirty="0"/>
          </a:p>
          <a:p>
            <a:r>
              <a:rPr lang="zh-CN" altLang="en-US" dirty="0"/>
              <a:t>实际要求</a:t>
            </a:r>
            <a:r>
              <a:rPr lang="en-US" altLang="zh-CN" dirty="0"/>
              <a:t> - </a:t>
            </a:r>
          </a:p>
          <a:p>
            <a:r>
              <a:rPr lang="zh-CN" altLang="en-US" dirty="0"/>
              <a:t>透明容错：</a:t>
            </a:r>
            <a:r>
              <a:rPr lang="en-US" dirty="0"/>
              <a:t>PT</a:t>
            </a:r>
            <a:r>
              <a:rPr lang="zh-CN" altLang="en-US" dirty="0"/>
              <a:t>是一个重要的要求。 支持非确定性任务的低延迟和高吞吐量计算非常具有挑战性</a:t>
            </a:r>
            <a:endParaRPr lang="en-US" altLang="zh-CN" dirty="0"/>
          </a:p>
          <a:p>
            <a:endParaRPr lang="en-US" dirty="0"/>
          </a:p>
          <a:p>
            <a:r>
              <a:rPr lang="zh-CN" altLang="en-US" dirty="0"/>
              <a:t>可调试性和分析</a:t>
            </a:r>
            <a:r>
              <a:rPr lang="en-US" altLang="zh-CN" dirty="0"/>
              <a:t>:</a:t>
            </a:r>
          </a:p>
          <a:p>
            <a:r>
              <a:rPr lang="en-US" dirty="0" err="1"/>
              <a:t>对于分布式的程序调试会比较难</a:t>
            </a:r>
            <a:r>
              <a:rPr lang="zh-CN" altLang="en-US" dirty="0"/>
              <a:t>。强化学习的调试更难。因此对调试和分析有了更多要求。</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28</a:t>
            </a:fld>
            <a:endParaRPr lang="en-CN"/>
          </a:p>
        </p:txBody>
      </p:sp>
    </p:spTree>
    <p:extLst>
      <p:ext uri="{BB962C8B-B14F-4D97-AF65-F5344CB8AC3E}">
        <p14:creationId xmlns:p14="http://schemas.microsoft.com/office/powerpoint/2010/main" val="605316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zh-CN" altLang="en-US" dirty="0"/>
              <a:t>考虑一个机器人试图在不熟悉的现实世界场景中实现目标</a:t>
            </a:r>
            <a:endParaRPr lang="en-US" altLang="zh-CN" dirty="0"/>
          </a:p>
          <a:p>
            <a:pPr marL="171450" indent="-171450">
              <a:buFont typeface="Arial" panose="020B0604020202020204" pitchFamily="34" charset="0"/>
              <a:buChar char="•"/>
            </a:pPr>
            <a:r>
              <a:rPr lang="zh-CN" altLang="en-US" dirty="0"/>
              <a:t>机器人从各种传感器获取输入</a:t>
            </a:r>
            <a:r>
              <a:rPr lang="en-US" altLang="zh-CN" dirty="0"/>
              <a:t>, </a:t>
            </a:r>
            <a:r>
              <a:rPr lang="zh-CN" altLang="en-US" dirty="0"/>
              <a:t>比如 相机</a:t>
            </a:r>
            <a:endParaRPr lang="en-US" altLang="zh-CN" dirty="0"/>
          </a:p>
          <a:p>
            <a:pPr marL="171450" indent="-171450">
              <a:buFont typeface="Arial" panose="020B0604020202020204" pitchFamily="34" charset="0"/>
              <a:buChar char="•"/>
            </a:pPr>
            <a:r>
              <a:rPr lang="zh-CN" altLang="en-US" dirty="0"/>
              <a:t>为机器人的环境构建多个候选模型。 使用“神经网络”策略以及蒙特卡洛树搜索和其他规划算法通知的动作实时控制机器人</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29</a:t>
            </a:fld>
            <a:endParaRPr lang="en-CN"/>
          </a:p>
        </p:txBody>
      </p:sp>
    </p:spTree>
    <p:extLst>
      <p:ext uri="{BB962C8B-B14F-4D97-AF65-F5344CB8AC3E}">
        <p14:creationId xmlns:p14="http://schemas.microsoft.com/office/powerpoint/2010/main" val="3917043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编程模型</a:t>
            </a:r>
            <a:endParaRPr lang="en-US" altLang="zh-CN" dirty="0"/>
          </a:p>
          <a:p>
            <a:endParaRPr lang="en-US" dirty="0"/>
          </a:p>
          <a:p>
            <a:r>
              <a:rPr lang="zh-CN" altLang="en-US" dirty="0"/>
              <a:t>应用程序表示为动态任务图</a:t>
            </a:r>
            <a:endParaRPr lang="en-US" altLang="zh-CN" dirty="0"/>
          </a:p>
          <a:p>
            <a:endParaRPr lang="en-US" dirty="0"/>
          </a:p>
          <a:p>
            <a:r>
              <a:rPr lang="zh-CN" altLang="en-US" dirty="0"/>
              <a:t>图随时间演变。 一个任务可以调用另一个任务来引发之前存在的依赖关系</a:t>
            </a:r>
            <a:endParaRPr lang="en-US" altLang="zh-CN" dirty="0"/>
          </a:p>
          <a:p>
            <a:endParaRPr lang="en-US" dirty="0"/>
          </a:p>
          <a:p>
            <a:r>
              <a:rPr lang="zh-CN" altLang="en-US" dirty="0"/>
              <a:t>该系统（简称</a:t>
            </a:r>
            <a:r>
              <a:rPr lang="en-US" dirty="0"/>
              <a:t>Ray）</a:t>
            </a:r>
            <a:r>
              <a:rPr lang="zh-CN" altLang="en-US" dirty="0"/>
              <a:t>同时支持任务并行和</a:t>
            </a:r>
            <a:r>
              <a:rPr lang="en-US"/>
              <a:t>action</a:t>
            </a:r>
            <a:r>
              <a:rPr lang="zh-CN" altLang="en-US"/>
              <a:t>编程</a:t>
            </a:r>
            <a:r>
              <a:rPr lang="zh-CN" altLang="en-US" dirty="0"/>
              <a:t>模型</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30</a:t>
            </a:fld>
            <a:endParaRPr lang="en-CN"/>
          </a:p>
        </p:txBody>
      </p:sp>
    </p:spTree>
    <p:extLst>
      <p:ext uri="{BB962C8B-B14F-4D97-AF65-F5344CB8AC3E}">
        <p14:creationId xmlns:p14="http://schemas.microsoft.com/office/powerpoint/2010/main" val="3786509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 You!</a:t>
            </a:r>
          </a:p>
        </p:txBody>
      </p:sp>
      <p:sp>
        <p:nvSpPr>
          <p:cNvPr id="4" name="Slide Number Placeholder 3"/>
          <p:cNvSpPr>
            <a:spLocks noGrp="1"/>
          </p:cNvSpPr>
          <p:nvPr>
            <p:ph type="sldNum" sz="quarter" idx="5"/>
          </p:nvPr>
        </p:nvSpPr>
        <p:spPr/>
        <p:txBody>
          <a:bodyPr/>
          <a:lstStyle/>
          <a:p>
            <a:fld id="{43CF9F84-80CB-6D46-BF76-BC4075CDAB96}" type="slidenum">
              <a:rPr lang="en-CN" smtClean="0"/>
              <a:t>31</a:t>
            </a:fld>
            <a:endParaRPr lang="en-CN"/>
          </a:p>
        </p:txBody>
      </p:sp>
    </p:spTree>
    <p:extLst>
      <p:ext uri="{BB962C8B-B14F-4D97-AF65-F5344CB8AC3E}">
        <p14:creationId xmlns:p14="http://schemas.microsoft.com/office/powerpoint/2010/main" val="213874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教授在讲解过程中</a:t>
            </a:r>
            <a:r>
              <a:rPr lang="zh-CN" altLang="en-US" dirty="0"/>
              <a:t>，主要是介绍了</a:t>
            </a:r>
            <a:r>
              <a:rPr lang="en-CN" dirty="0"/>
              <a:t>经典机器学习算法</a:t>
            </a:r>
            <a:r>
              <a:rPr lang="zh-CN" altLang="en-US" dirty="0"/>
              <a:t>里两种</a:t>
            </a:r>
            <a:endParaRPr lang="en-CN" dirty="0"/>
          </a:p>
          <a:p>
            <a:endParaRPr lang="en-US" dirty="0"/>
          </a:p>
          <a:p>
            <a:r>
              <a:rPr lang="en-US" dirty="0" err="1"/>
              <a:t>监督学习里的线性回归</a:t>
            </a:r>
            <a:endParaRPr lang="en-US" dirty="0"/>
          </a:p>
          <a:p>
            <a:r>
              <a:rPr lang="en-US" dirty="0" err="1"/>
              <a:t>监督学习是</a:t>
            </a:r>
            <a:r>
              <a:rPr lang="zh-CN" altLang="en-US" b="0" i="0" dirty="0">
                <a:solidFill>
                  <a:srgbClr val="202122"/>
                </a:solidFill>
                <a:effectLst/>
                <a:latin typeface="Arial" panose="020B0604020202020204" pitchFamily="34" charset="0"/>
              </a:rPr>
              <a:t>观察完一些事先标记过的训练范例（输入和预期输出）后，去预测对任何可能出现的输入的输出。</a:t>
            </a:r>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函数的输出可以是一个连续的值（称为</a:t>
            </a:r>
            <a:r>
              <a:rPr lang="zh-CN" altLang="en-US" b="0" i="0" u="none" strike="noStrike" dirty="0">
                <a:solidFill>
                  <a:srgbClr val="0645AD"/>
                </a:solidFill>
                <a:effectLst/>
                <a:latin typeface="Arial" panose="020B0604020202020204" pitchFamily="34" charset="0"/>
                <a:hlinkClick r:id="rId3" tooltip="回归分析"/>
              </a:rPr>
              <a:t>回归分析</a:t>
            </a:r>
            <a:r>
              <a:rPr lang="zh-CN" altLang="en-US" b="0" i="0" dirty="0">
                <a:solidFill>
                  <a:srgbClr val="202122"/>
                </a:solidFill>
                <a:effectLst/>
                <a:latin typeface="Arial" panose="020B0604020202020204" pitchFamily="34" charset="0"/>
              </a:rPr>
              <a:t>），或是预测一个分类标签（称作</a:t>
            </a:r>
            <a:r>
              <a:rPr lang="zh-CN" altLang="en-US" b="0" i="0" u="none" strike="noStrike" dirty="0">
                <a:solidFill>
                  <a:srgbClr val="0645AD"/>
                </a:solidFill>
                <a:effectLst/>
                <a:latin typeface="Arial" panose="020B0604020202020204" pitchFamily="34" charset="0"/>
                <a:hlinkClick r:id="rId4" tooltip="分类"/>
              </a:rPr>
              <a:t>分类</a:t>
            </a:r>
            <a:r>
              <a:rPr lang="zh-CN" altLang="en-US" b="0" i="0" dirty="0">
                <a:solidFill>
                  <a:srgbClr val="202122"/>
                </a:solidFill>
                <a:effectLst/>
                <a:latin typeface="Arial" panose="020B0604020202020204" pitchFamily="34" charset="0"/>
              </a:rPr>
              <a:t>）。</a:t>
            </a:r>
            <a:endParaRPr lang="en-US" altLang="zh-CN" b="0" i="0" dirty="0">
              <a:solidFill>
                <a:srgbClr val="202122"/>
              </a:solidFill>
              <a:effectLst/>
              <a:latin typeface="Arial" panose="020B0604020202020204" pitchFamily="34" charset="0"/>
            </a:endParaRPr>
          </a:p>
          <a:p>
            <a:r>
              <a:rPr lang="zh-CN" altLang="en-US" b="0" i="0" dirty="0">
                <a:solidFill>
                  <a:srgbClr val="202122"/>
                </a:solidFill>
                <a:effectLst/>
                <a:latin typeface="Arial" panose="020B0604020202020204" pitchFamily="34" charset="0"/>
              </a:rPr>
              <a:t>在人类和动物感知中，则通常被称为</a:t>
            </a:r>
            <a:r>
              <a:rPr lang="zh-CN" altLang="en-US" b="0" i="0" u="none" strike="noStrike" dirty="0">
                <a:solidFill>
                  <a:srgbClr val="BA0000"/>
                </a:solidFill>
                <a:effectLst/>
                <a:latin typeface="Arial" panose="020B0604020202020204" pitchFamily="34" charset="0"/>
                <a:hlinkClick r:id="rId5" tooltip="概念学习（页面不存在）"/>
              </a:rPr>
              <a:t>概念学习</a:t>
            </a:r>
            <a:r>
              <a:rPr lang="zh-CN" altLang="en-US" b="0" i="0" u="none" strike="noStrike" dirty="0">
                <a:solidFill>
                  <a:srgbClr val="BA0000"/>
                </a:solidFill>
                <a:effectLst/>
                <a:latin typeface="Arial" panose="020B0604020202020204" pitchFamily="34" charset="0"/>
              </a:rPr>
              <a:t>。</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3</a:t>
            </a:fld>
            <a:endParaRPr lang="en-CN"/>
          </a:p>
        </p:txBody>
      </p:sp>
    </p:spTree>
    <p:extLst>
      <p:ext uri="{BB962C8B-B14F-4D97-AF65-F5344CB8AC3E}">
        <p14:creationId xmlns:p14="http://schemas.microsoft.com/office/powerpoint/2010/main" val="95331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121212"/>
                </a:solidFill>
                <a:effectLst/>
                <a:latin typeface="-apple-system"/>
              </a:rPr>
              <a:t>非监督学习里的K</a:t>
            </a:r>
            <a:r>
              <a:rPr lang="en-US" b="0" i="0" dirty="0">
                <a:solidFill>
                  <a:srgbClr val="121212"/>
                </a:solidFill>
                <a:effectLst/>
                <a:latin typeface="-apple-system"/>
              </a:rPr>
              <a:t>-means</a:t>
            </a:r>
            <a:r>
              <a:rPr lang="zh-CN" altLang="en-US" b="0" i="0" dirty="0">
                <a:solidFill>
                  <a:srgbClr val="121212"/>
                </a:solidFill>
                <a:effectLst/>
                <a:latin typeface="-apple-system"/>
              </a:rPr>
              <a:t>算法把一个数据集分割成簇，使得形成的簇是同构的，每个簇里的点相互靠近。该算法试图维持这些簇之间有足够的可分离性。</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与监督学习相比，非监督学习的性质是没有任何标签。</a:t>
            </a:r>
            <a:r>
              <a:rPr lang="en-US" b="0" i="0" dirty="0" err="1">
                <a:solidFill>
                  <a:srgbClr val="121212"/>
                </a:solidFill>
                <a:effectLst/>
                <a:latin typeface="-apple-system"/>
              </a:rPr>
              <a:t>这里举一个形象的例子</a:t>
            </a:r>
            <a:r>
              <a:rPr lang="zh-CN" altLang="en-US" b="0" i="0" dirty="0">
                <a:solidFill>
                  <a:srgbClr val="121212"/>
                </a:solidFill>
                <a:effectLst/>
                <a:latin typeface="-apple-system"/>
              </a:rPr>
              <a:t>，就是夜空里的星座，把星星划分成不同的星座 </a:t>
            </a:r>
            <a:r>
              <a:rPr lang="en-US" altLang="zh-CN" b="0" i="0" dirty="0">
                <a:solidFill>
                  <a:srgbClr val="121212"/>
                </a:solidFill>
                <a:effectLst/>
                <a:latin typeface="-apple-system"/>
              </a:rPr>
              <a:t>cluster</a:t>
            </a:r>
            <a:r>
              <a:rPr lang="zh-CN" altLang="en-US" b="0" i="0" dirty="0">
                <a:solidFill>
                  <a:srgbClr val="121212"/>
                </a:solidFill>
                <a:effectLst/>
                <a:latin typeface="-apple-system"/>
              </a:rPr>
              <a:t>，其实是基于人类的想象。</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4</a:t>
            </a:fld>
            <a:endParaRPr lang="en-CN"/>
          </a:p>
        </p:txBody>
      </p:sp>
    </p:spTree>
    <p:extLst>
      <p:ext uri="{BB962C8B-B14F-4D97-AF65-F5344CB8AC3E}">
        <p14:creationId xmlns:p14="http://schemas.microsoft.com/office/powerpoint/2010/main" val="240176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咱们这个课程不是讲ML算法的</a:t>
            </a:r>
            <a:r>
              <a:rPr lang="zh-CN" altLang="en-US" dirty="0"/>
              <a:t>，所以咱们把重点放在</a:t>
            </a:r>
            <a:r>
              <a:rPr lang="en-CN" dirty="0"/>
              <a:t>Cloud Computing提供了怎样的解决方案</a:t>
            </a:r>
            <a:r>
              <a:rPr lang="zh-CN" altLang="en-US" dirty="0"/>
              <a:t>。</a:t>
            </a:r>
            <a:r>
              <a:rPr lang="en-CN" dirty="0"/>
              <a:t>后面的讲解围绕tensorflow</a:t>
            </a:r>
            <a:r>
              <a:rPr lang="zh-CN" altLang="en-US" dirty="0"/>
              <a:t>，这个</a:t>
            </a:r>
            <a:r>
              <a:rPr lang="en-CN" dirty="0"/>
              <a:t>library展开</a:t>
            </a:r>
            <a:r>
              <a:rPr lang="zh-CN" altLang="en-US" dirty="0"/>
              <a:t>，</a:t>
            </a:r>
            <a:r>
              <a:rPr lang="zh-CN" altLang="en-CN" dirty="0"/>
              <a:t>编程</a:t>
            </a:r>
            <a:r>
              <a:rPr lang="zh-CN" altLang="en-US" dirty="0"/>
              <a:t>语言还是</a:t>
            </a:r>
            <a:r>
              <a:rPr lang="en-CN" dirty="0"/>
              <a:t>python</a:t>
            </a:r>
            <a:r>
              <a:rPr lang="zh-CN" altLang="en-US" dirty="0"/>
              <a:t>。</a:t>
            </a:r>
            <a:endParaRPr lang="en-CN" dirty="0"/>
          </a:p>
          <a:p>
            <a:endParaRPr lang="en-CN" dirty="0"/>
          </a:p>
          <a:p>
            <a:r>
              <a:rPr lang="en-CN" dirty="0"/>
              <a:t>关于Tensorflow本身</a:t>
            </a:r>
            <a:r>
              <a:rPr lang="zh-CN" altLang="en-US" dirty="0"/>
              <a:t>，我们在第四节</a:t>
            </a:r>
            <a:r>
              <a:rPr lang="en-US" altLang="zh-CN" dirty="0"/>
              <a:t>TA</a:t>
            </a:r>
            <a:r>
              <a:rPr lang="zh-CN" altLang="en-US" dirty="0"/>
              <a:t>课上，带大家快速看过官网的信息。今天，我们主要关注通过</a:t>
            </a:r>
            <a:r>
              <a:rPr lang="en-US" altLang="zh-CN" dirty="0" err="1"/>
              <a:t>tensorflow</a:t>
            </a:r>
            <a:r>
              <a:rPr lang="zh-CN" altLang="en-US" dirty="0"/>
              <a:t> </a:t>
            </a:r>
            <a:r>
              <a:rPr lang="en-US" altLang="zh-CN" dirty="0"/>
              <a:t>image</a:t>
            </a:r>
            <a:r>
              <a:rPr lang="zh-CN" altLang="en-US" dirty="0"/>
              <a:t>创建</a:t>
            </a:r>
            <a:r>
              <a:rPr lang="en-US" altLang="zh-CN" dirty="0"/>
              <a:t>container</a:t>
            </a:r>
            <a:r>
              <a:rPr lang="zh-CN" altLang="en-US" dirty="0"/>
              <a:t>，以及之后在</a:t>
            </a:r>
            <a:r>
              <a:rPr lang="en-US" altLang="zh-CN" dirty="0"/>
              <a:t>container</a:t>
            </a:r>
            <a:r>
              <a:rPr lang="zh-CN" altLang="en-US" dirty="0"/>
              <a:t>里的操作。在</a:t>
            </a:r>
            <a:r>
              <a:rPr lang="en-CN" dirty="0"/>
              <a:t>docker hub</a:t>
            </a:r>
            <a:r>
              <a:rPr lang="zh-CN" altLang="en-US" dirty="0"/>
              <a:t>，教授展示了里面有很多不同版本的</a:t>
            </a:r>
            <a:r>
              <a:rPr lang="en-US" altLang="zh-CN" dirty="0"/>
              <a:t>tensor flow</a:t>
            </a:r>
            <a:r>
              <a:rPr lang="zh-CN" altLang="en-US" dirty="0"/>
              <a:t>，咱们只关注官方版本就行了。</a:t>
            </a:r>
            <a:endParaRPr lang="en-US" altLang="zh-CN" dirty="0"/>
          </a:p>
          <a:p>
            <a:endParaRPr lang="en-US" dirty="0"/>
          </a:p>
          <a:p>
            <a:r>
              <a:rPr lang="zh-CN" altLang="en-US" dirty="0"/>
              <a:t>现在，大家打开</a:t>
            </a:r>
            <a:r>
              <a:rPr lang="en-US" altLang="zh-CN" dirty="0"/>
              <a:t>docker</a:t>
            </a:r>
            <a:r>
              <a:rPr lang="zh-CN" altLang="en-US" dirty="0"/>
              <a:t>，打开</a:t>
            </a:r>
            <a:r>
              <a:rPr lang="en-US" altLang="zh-CN" dirty="0"/>
              <a:t>terminal</a:t>
            </a:r>
            <a:r>
              <a:rPr lang="zh-CN" altLang="en-US" dirty="0"/>
              <a:t>。</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5</a:t>
            </a:fld>
            <a:endParaRPr lang="en-CN"/>
          </a:p>
        </p:txBody>
      </p:sp>
    </p:spTree>
    <p:extLst>
      <p:ext uri="{BB962C8B-B14F-4D97-AF65-F5344CB8AC3E}">
        <p14:creationId xmlns:p14="http://schemas.microsoft.com/office/powerpoint/2010/main" val="281680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9</a:t>
            </a:fld>
            <a:endParaRPr lang="en-CN"/>
          </a:p>
        </p:txBody>
      </p:sp>
    </p:spTree>
    <p:extLst>
      <p:ext uri="{BB962C8B-B14F-4D97-AF65-F5344CB8AC3E}">
        <p14:creationId xmlns:p14="http://schemas.microsoft.com/office/powerpoint/2010/main" val="112783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12</a:t>
            </a:fld>
            <a:endParaRPr lang="en-CN"/>
          </a:p>
        </p:txBody>
      </p:sp>
    </p:spTree>
    <p:extLst>
      <p:ext uri="{BB962C8B-B14F-4D97-AF65-F5344CB8AC3E}">
        <p14:creationId xmlns:p14="http://schemas.microsoft.com/office/powerpoint/2010/main" val="99497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15</a:t>
            </a:fld>
            <a:endParaRPr lang="en-CN"/>
          </a:p>
        </p:txBody>
      </p:sp>
    </p:spTree>
    <p:extLst>
      <p:ext uri="{BB962C8B-B14F-4D97-AF65-F5344CB8AC3E}">
        <p14:creationId xmlns:p14="http://schemas.microsoft.com/office/powerpoint/2010/main" val="289768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X 表示每一个cluster的中心</a:t>
            </a:r>
          </a:p>
          <a:p>
            <a:endParaRPr lang="en-CN" dirty="0"/>
          </a:p>
          <a:p>
            <a:r>
              <a:rPr lang="en-CN" dirty="0"/>
              <a:t>有兴趣的同学</a:t>
            </a:r>
            <a:r>
              <a:rPr lang="zh-CN" altLang="en-US" dirty="0"/>
              <a:t>，课下可以自己敲一下代码实现一下。我这里就不再演示了。</a:t>
            </a:r>
            <a:endParaRPr lang="en-CN" dirty="0"/>
          </a:p>
        </p:txBody>
      </p:sp>
      <p:sp>
        <p:nvSpPr>
          <p:cNvPr id="4" name="Slide Number Placeholder 3"/>
          <p:cNvSpPr>
            <a:spLocks noGrp="1"/>
          </p:cNvSpPr>
          <p:nvPr>
            <p:ph type="sldNum" sz="quarter" idx="5"/>
          </p:nvPr>
        </p:nvSpPr>
        <p:spPr/>
        <p:txBody>
          <a:bodyPr/>
          <a:lstStyle/>
          <a:p>
            <a:fld id="{43CF9F84-80CB-6D46-BF76-BC4075CDAB96}" type="slidenum">
              <a:rPr lang="en-CN" smtClean="0"/>
              <a:t>16</a:t>
            </a:fld>
            <a:endParaRPr lang="en-CN"/>
          </a:p>
        </p:txBody>
      </p:sp>
    </p:spTree>
    <p:extLst>
      <p:ext uri="{BB962C8B-B14F-4D97-AF65-F5344CB8AC3E}">
        <p14:creationId xmlns:p14="http://schemas.microsoft.com/office/powerpoint/2010/main" val="103949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C3CB-7AD9-16A8-8A19-ACAC2708E6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FF5545F5-1302-8804-D020-B642FE0840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677C62CD-550F-B49A-AA11-CB0F5B4B0F49}"/>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7DC475AC-1587-BA64-5E8D-163327163E2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0CED6E1-D99A-4C30-06B6-79521B3F5C8F}"/>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88045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392C-60A6-744A-54CF-E797AA13BBD4}"/>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9ECF6BB-472E-D7FC-25E0-7F8439493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60748E9-5928-707D-21E8-17F3E0919344}"/>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E57F9374-CD1E-F0DF-91D2-1D95D8F38512}"/>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92C26C3F-EC9A-D7A2-C1DC-7AF74B50F337}"/>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133104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BA7E0-FA0D-2C1C-C54A-AE23194D27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BE892EC-7E1E-B5E4-FF33-5C56768BC0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60D53DA-1AE8-A166-28B9-7F41069023F1}"/>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B5D1751E-2E18-1D1C-F8E4-9A06D795C1C5}"/>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F29A58AB-A9F8-D5CD-561E-906E3624FF53}"/>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2005759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729F-2756-88AD-8369-8E6E5EE77EE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1596A708-C9DF-F66D-526B-89FA2A949C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E45561E-2344-FB96-8A2C-8DE3DFA85CC6}"/>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F2AE7F55-83C7-6DB5-3A49-B44E4F0A3CAC}"/>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6F5D166-4D95-33DD-16F8-79D3410346DE}"/>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1228122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C028-3CC0-CBE7-9B3A-411A10B92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2150CC8-4F44-7BC5-ACF2-80FD202E5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AE24F-465E-66B1-6437-B4FCEFBDF16A}"/>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AD55F408-5959-DA5C-F5A1-02E2C194689A}"/>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2760DA3C-965F-C89D-AB0C-0A7AF6D0269F}"/>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3953533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0218-75A7-7A66-AC6E-DBE3454F2FA0}"/>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FDFCF419-048D-BA20-1938-EE6AFFFD8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CB5E380-1B4C-21B7-A7FA-8D7CFEF375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D0CEE583-9C62-DDA7-9EB8-93BA0ADC5887}"/>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6" name="Footer Placeholder 5">
            <a:extLst>
              <a:ext uri="{FF2B5EF4-FFF2-40B4-BE49-F238E27FC236}">
                <a16:creationId xmlns:a16="http://schemas.microsoft.com/office/drawing/2014/main" id="{42495BB1-F0FD-2C0C-7856-9A4BFA58EE2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309ABA82-C522-3191-BC6C-1A9FC8BF8516}"/>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281951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27BA-09C3-D1FB-46BD-02FE4714B194}"/>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4133C53-D977-DE87-99B0-02331E8E5E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50261B-CDCA-324A-D1D0-5E510934E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DCA7B87F-80B6-312A-6FCA-5431052E57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855BE8-F901-EF7A-FBD4-0140BAF1FA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0802CB48-4626-F7E7-3546-C7F4627DC266}"/>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8" name="Footer Placeholder 7">
            <a:extLst>
              <a:ext uri="{FF2B5EF4-FFF2-40B4-BE49-F238E27FC236}">
                <a16:creationId xmlns:a16="http://schemas.microsoft.com/office/drawing/2014/main" id="{76CA2766-9FB3-F36F-8BD4-CBA2C72F8ED1}"/>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13A44D8C-47A6-7872-77F2-DE1F2C5D8666}"/>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175284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92FF-972F-2755-807E-B0DD5349AE92}"/>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199FF35F-8C80-447E-BEF4-8796BFE4ADDD}"/>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4" name="Footer Placeholder 3">
            <a:extLst>
              <a:ext uri="{FF2B5EF4-FFF2-40B4-BE49-F238E27FC236}">
                <a16:creationId xmlns:a16="http://schemas.microsoft.com/office/drawing/2014/main" id="{FF9A0E54-0F31-2DA2-1853-C67A01F0A9FF}"/>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517B8DE1-99F1-8180-D91D-1981442F1A9E}"/>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1154672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DD424-85A5-B75A-62DD-ECC1299A7587}"/>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3" name="Footer Placeholder 2">
            <a:extLst>
              <a:ext uri="{FF2B5EF4-FFF2-40B4-BE49-F238E27FC236}">
                <a16:creationId xmlns:a16="http://schemas.microsoft.com/office/drawing/2014/main" id="{D72BCF78-A441-D117-16D1-BA17C00120FD}"/>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4B74E12B-9C40-FAEA-38E4-E01E52907818}"/>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779752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6EF6-46B9-EEAE-20ED-AFE4E353D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83B85066-D5FF-4AD1-1EB1-A5A00E29F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5675377F-FAA3-7294-C1C7-A7C633DF5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8BC662-6331-981B-572A-74CFFDF1B352}"/>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6" name="Footer Placeholder 5">
            <a:extLst>
              <a:ext uri="{FF2B5EF4-FFF2-40B4-BE49-F238E27FC236}">
                <a16:creationId xmlns:a16="http://schemas.microsoft.com/office/drawing/2014/main" id="{A1473125-AE96-CE3E-1CEA-F61223D73A44}"/>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426D150-06C7-77C3-14BC-D5C45674391B}"/>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107470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64093-D61C-7159-679C-60FC9208C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974EF993-5F52-7BD7-1730-0FBC72996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59D767FD-C258-2DAB-2F75-62369BE1D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C26684-B1AF-94C6-87F0-FEA5E498AFDA}"/>
              </a:ext>
            </a:extLst>
          </p:cNvPr>
          <p:cNvSpPr>
            <a:spLocks noGrp="1"/>
          </p:cNvSpPr>
          <p:nvPr>
            <p:ph type="dt" sz="half" idx="10"/>
          </p:nvPr>
        </p:nvSpPr>
        <p:spPr/>
        <p:txBody>
          <a:bodyPr/>
          <a:lstStyle/>
          <a:p>
            <a:fld id="{23BF73DB-858F-5649-9A0C-59FACAB30084}" type="datetimeFigureOut">
              <a:rPr lang="en-CN" smtClean="0"/>
              <a:t>2023/2/10</a:t>
            </a:fld>
            <a:endParaRPr lang="en-CN"/>
          </a:p>
        </p:txBody>
      </p:sp>
      <p:sp>
        <p:nvSpPr>
          <p:cNvPr id="6" name="Footer Placeholder 5">
            <a:extLst>
              <a:ext uri="{FF2B5EF4-FFF2-40B4-BE49-F238E27FC236}">
                <a16:creationId xmlns:a16="http://schemas.microsoft.com/office/drawing/2014/main" id="{D33A1DE9-8021-032F-2103-10F07DCC9C3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D844161A-DF70-85BC-CC91-8EA822D685B8}"/>
              </a:ext>
            </a:extLst>
          </p:cNvPr>
          <p:cNvSpPr>
            <a:spLocks noGrp="1"/>
          </p:cNvSpPr>
          <p:nvPr>
            <p:ph type="sldNum" sz="quarter" idx="12"/>
          </p:nvPr>
        </p:nvSpPr>
        <p:spPr/>
        <p:txBody>
          <a:bodyPr/>
          <a:lstStyle/>
          <a:p>
            <a:fld id="{39154F3E-47D6-B047-A539-6F293CF33820}" type="slidenum">
              <a:rPr lang="en-CN" smtClean="0"/>
              <a:t>‹#›</a:t>
            </a:fld>
            <a:endParaRPr lang="en-CN"/>
          </a:p>
        </p:txBody>
      </p:sp>
    </p:spTree>
    <p:extLst>
      <p:ext uri="{BB962C8B-B14F-4D97-AF65-F5344CB8AC3E}">
        <p14:creationId xmlns:p14="http://schemas.microsoft.com/office/powerpoint/2010/main" val="2127455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B9DC7A-2838-8ADC-06AA-62D3583B8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92950AE2-A76A-A14E-1DF7-14ED30BDBA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5B14D62-7A69-FD28-0CC6-6BFE420C2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F73DB-858F-5649-9A0C-59FACAB30084}" type="datetimeFigureOut">
              <a:rPr lang="en-CN" smtClean="0"/>
              <a:t>2023/2/10</a:t>
            </a:fld>
            <a:endParaRPr lang="en-CN"/>
          </a:p>
        </p:txBody>
      </p:sp>
      <p:sp>
        <p:nvSpPr>
          <p:cNvPr id="5" name="Footer Placeholder 4">
            <a:extLst>
              <a:ext uri="{FF2B5EF4-FFF2-40B4-BE49-F238E27FC236}">
                <a16:creationId xmlns:a16="http://schemas.microsoft.com/office/drawing/2014/main" id="{15BA1DB3-7A12-944B-3544-C57050D76A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CF4E4E80-D6A0-847A-8EAD-580C3E31E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54F3E-47D6-B047-A539-6F293CF33820}" type="slidenum">
              <a:rPr lang="en-CN" smtClean="0"/>
              <a:t>‹#›</a:t>
            </a:fld>
            <a:endParaRPr lang="en-CN"/>
          </a:p>
        </p:txBody>
      </p:sp>
    </p:spTree>
    <p:extLst>
      <p:ext uri="{BB962C8B-B14F-4D97-AF65-F5344CB8AC3E}">
        <p14:creationId xmlns:p14="http://schemas.microsoft.com/office/powerpoint/2010/main" val="517841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blog.csdn.net/z4909801/article/details/78324459"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hub.docker.com/r/tensorflow/tensorflow"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70C6-F412-F925-209A-75DA07C6A16A}"/>
              </a:ext>
            </a:extLst>
          </p:cNvPr>
          <p:cNvSpPr>
            <a:spLocks noGrp="1"/>
          </p:cNvSpPr>
          <p:nvPr>
            <p:ph type="ctrTitle"/>
          </p:nvPr>
        </p:nvSpPr>
        <p:spPr/>
        <p:txBody>
          <a:bodyPr/>
          <a:lstStyle/>
          <a:p>
            <a:r>
              <a:rPr lang="en-CN" dirty="0"/>
              <a:t>Cloud Computing</a:t>
            </a:r>
          </a:p>
        </p:txBody>
      </p:sp>
      <p:sp>
        <p:nvSpPr>
          <p:cNvPr id="3" name="Subtitle 2">
            <a:extLst>
              <a:ext uri="{FF2B5EF4-FFF2-40B4-BE49-F238E27FC236}">
                <a16:creationId xmlns:a16="http://schemas.microsoft.com/office/drawing/2014/main" id="{6C2574D7-AEFA-6025-5518-357357E8AE3D}"/>
              </a:ext>
            </a:extLst>
          </p:cNvPr>
          <p:cNvSpPr>
            <a:spLocks noGrp="1"/>
          </p:cNvSpPr>
          <p:nvPr>
            <p:ph type="subTitle" idx="1"/>
          </p:nvPr>
        </p:nvSpPr>
        <p:spPr/>
        <p:txBody>
          <a:bodyPr/>
          <a:lstStyle/>
          <a:p>
            <a:r>
              <a:rPr lang="en-CN" dirty="0"/>
              <a:t>TA - 6</a:t>
            </a:r>
          </a:p>
        </p:txBody>
      </p:sp>
    </p:spTree>
    <p:extLst>
      <p:ext uri="{BB962C8B-B14F-4D97-AF65-F5344CB8AC3E}">
        <p14:creationId xmlns:p14="http://schemas.microsoft.com/office/powerpoint/2010/main" val="357743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0C0C2-CBF5-EADA-C3C9-2EFCF39D60E4}"/>
              </a:ext>
            </a:extLst>
          </p:cNvPr>
          <p:cNvPicPr>
            <a:picLocks noChangeAspect="1"/>
          </p:cNvPicPr>
          <p:nvPr/>
        </p:nvPicPr>
        <p:blipFill>
          <a:blip r:embed="rId2"/>
          <a:stretch>
            <a:fillRect/>
          </a:stretch>
        </p:blipFill>
        <p:spPr>
          <a:xfrm>
            <a:off x="2604247" y="1039477"/>
            <a:ext cx="7772400" cy="5330993"/>
          </a:xfrm>
          <a:prstGeom prst="rect">
            <a:avLst/>
          </a:prstGeom>
        </p:spPr>
      </p:pic>
      <p:sp>
        <p:nvSpPr>
          <p:cNvPr id="3" name="TextBox 2">
            <a:extLst>
              <a:ext uri="{FF2B5EF4-FFF2-40B4-BE49-F238E27FC236}">
                <a16:creationId xmlns:a16="http://schemas.microsoft.com/office/drawing/2014/main" id="{49E47ED5-CC4D-1E6B-1293-D936A68C334D}"/>
              </a:ext>
            </a:extLst>
          </p:cNvPr>
          <p:cNvSpPr txBox="1"/>
          <p:nvPr/>
        </p:nvSpPr>
        <p:spPr>
          <a:xfrm>
            <a:off x="891243" y="577812"/>
            <a:ext cx="6096000" cy="461665"/>
          </a:xfrm>
          <a:prstGeom prst="rect">
            <a:avLst/>
          </a:prstGeom>
          <a:noFill/>
        </p:spPr>
        <p:txBody>
          <a:bodyPr wrap="square">
            <a:spAutoFit/>
          </a:bodyPr>
          <a:lstStyle/>
          <a:p>
            <a:r>
              <a:rPr lang="zh-CN" altLang="en-US" sz="2400" dirty="0"/>
              <a:t>执行结果</a:t>
            </a:r>
            <a:r>
              <a:rPr lang="en-US" altLang="zh-CN" sz="2400" dirty="0"/>
              <a:t>: </a:t>
            </a:r>
            <a:r>
              <a:rPr lang="zh-CN" altLang="en-US" dirty="0"/>
              <a:t> </a:t>
            </a:r>
            <a:endParaRPr lang="en-CN" dirty="0"/>
          </a:p>
        </p:txBody>
      </p:sp>
    </p:spTree>
    <p:extLst>
      <p:ext uri="{BB962C8B-B14F-4D97-AF65-F5344CB8AC3E}">
        <p14:creationId xmlns:p14="http://schemas.microsoft.com/office/powerpoint/2010/main" val="1827819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9F9EF8-4772-572E-6200-B8E730134F94}"/>
              </a:ext>
            </a:extLst>
          </p:cNvPr>
          <p:cNvPicPr>
            <a:picLocks noChangeAspect="1"/>
          </p:cNvPicPr>
          <p:nvPr/>
        </p:nvPicPr>
        <p:blipFill>
          <a:blip r:embed="rId2"/>
          <a:stretch>
            <a:fillRect/>
          </a:stretch>
        </p:blipFill>
        <p:spPr>
          <a:xfrm>
            <a:off x="5000665" y="877019"/>
            <a:ext cx="6317165" cy="5543003"/>
          </a:xfrm>
          <a:prstGeom prst="rect">
            <a:avLst/>
          </a:prstGeom>
        </p:spPr>
      </p:pic>
      <p:sp>
        <p:nvSpPr>
          <p:cNvPr id="3" name="TextBox 2">
            <a:extLst>
              <a:ext uri="{FF2B5EF4-FFF2-40B4-BE49-F238E27FC236}">
                <a16:creationId xmlns:a16="http://schemas.microsoft.com/office/drawing/2014/main" id="{73E6E979-F11E-E1D2-0165-4709DEFECEC9}"/>
              </a:ext>
            </a:extLst>
          </p:cNvPr>
          <p:cNvSpPr txBox="1"/>
          <p:nvPr/>
        </p:nvSpPr>
        <p:spPr>
          <a:xfrm>
            <a:off x="891243" y="577812"/>
            <a:ext cx="6096000" cy="461665"/>
          </a:xfrm>
          <a:prstGeom prst="rect">
            <a:avLst/>
          </a:prstGeom>
          <a:noFill/>
        </p:spPr>
        <p:txBody>
          <a:bodyPr wrap="square">
            <a:spAutoFit/>
          </a:bodyPr>
          <a:lstStyle/>
          <a:p>
            <a:r>
              <a:rPr lang="zh-CN" altLang="en-US" sz="2400" dirty="0"/>
              <a:t>教授代码截取</a:t>
            </a:r>
            <a:r>
              <a:rPr lang="en-US" altLang="zh-CN" sz="2400" dirty="0"/>
              <a:t>: </a:t>
            </a:r>
            <a:r>
              <a:rPr lang="zh-CN" altLang="en-US" dirty="0"/>
              <a:t> </a:t>
            </a:r>
            <a:endParaRPr lang="en-CN" dirty="0"/>
          </a:p>
        </p:txBody>
      </p:sp>
    </p:spTree>
    <p:extLst>
      <p:ext uri="{BB962C8B-B14F-4D97-AF65-F5344CB8AC3E}">
        <p14:creationId xmlns:p14="http://schemas.microsoft.com/office/powerpoint/2010/main" val="770898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C44FE9-E696-5678-EAC0-21F1F0C09DB4}"/>
              </a:ext>
            </a:extLst>
          </p:cNvPr>
          <p:cNvPicPr>
            <a:picLocks noChangeAspect="1"/>
          </p:cNvPicPr>
          <p:nvPr/>
        </p:nvPicPr>
        <p:blipFill>
          <a:blip r:embed="rId3"/>
          <a:stretch>
            <a:fillRect/>
          </a:stretch>
        </p:blipFill>
        <p:spPr>
          <a:xfrm>
            <a:off x="682332" y="1424881"/>
            <a:ext cx="10827335" cy="4855307"/>
          </a:xfrm>
          <a:prstGeom prst="rect">
            <a:avLst/>
          </a:prstGeom>
        </p:spPr>
      </p:pic>
      <p:sp>
        <p:nvSpPr>
          <p:cNvPr id="5" name="TextBox 4">
            <a:extLst>
              <a:ext uri="{FF2B5EF4-FFF2-40B4-BE49-F238E27FC236}">
                <a16:creationId xmlns:a16="http://schemas.microsoft.com/office/drawing/2014/main" id="{5F95A281-7126-5A94-3CAE-32E21051F368}"/>
              </a:ext>
            </a:extLst>
          </p:cNvPr>
          <p:cNvSpPr txBox="1"/>
          <p:nvPr/>
        </p:nvSpPr>
        <p:spPr>
          <a:xfrm>
            <a:off x="891243" y="577812"/>
            <a:ext cx="6096000" cy="461665"/>
          </a:xfrm>
          <a:prstGeom prst="rect">
            <a:avLst/>
          </a:prstGeom>
          <a:noFill/>
        </p:spPr>
        <p:txBody>
          <a:bodyPr wrap="square">
            <a:spAutoFit/>
          </a:bodyPr>
          <a:lstStyle/>
          <a:p>
            <a:r>
              <a:rPr lang="zh-CN" altLang="en-US" sz="2400" dirty="0"/>
              <a:t>教授展示结果</a:t>
            </a:r>
            <a:r>
              <a:rPr lang="en-US" altLang="zh-CN" sz="2400" dirty="0"/>
              <a:t>: </a:t>
            </a:r>
            <a:r>
              <a:rPr lang="zh-CN" altLang="en-US" dirty="0"/>
              <a:t> </a:t>
            </a:r>
            <a:endParaRPr lang="en-CN" dirty="0"/>
          </a:p>
        </p:txBody>
      </p:sp>
    </p:spTree>
    <p:extLst>
      <p:ext uri="{BB962C8B-B14F-4D97-AF65-F5344CB8AC3E}">
        <p14:creationId xmlns:p14="http://schemas.microsoft.com/office/powerpoint/2010/main" val="421434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95907-0272-AC9F-A6E2-538A239ED911}"/>
              </a:ext>
            </a:extLst>
          </p:cNvPr>
          <p:cNvPicPr>
            <a:picLocks noChangeAspect="1"/>
          </p:cNvPicPr>
          <p:nvPr/>
        </p:nvPicPr>
        <p:blipFill>
          <a:blip r:embed="rId2"/>
          <a:stretch>
            <a:fillRect/>
          </a:stretch>
        </p:blipFill>
        <p:spPr>
          <a:xfrm>
            <a:off x="1816192" y="1169041"/>
            <a:ext cx="8559615" cy="5688959"/>
          </a:xfrm>
          <a:prstGeom prst="rect">
            <a:avLst/>
          </a:prstGeom>
        </p:spPr>
      </p:pic>
      <p:sp>
        <p:nvSpPr>
          <p:cNvPr id="4" name="TextBox 3">
            <a:extLst>
              <a:ext uri="{FF2B5EF4-FFF2-40B4-BE49-F238E27FC236}">
                <a16:creationId xmlns:a16="http://schemas.microsoft.com/office/drawing/2014/main" id="{3EA63D2F-914A-6FED-3304-C2E2884DEAF2}"/>
              </a:ext>
            </a:extLst>
          </p:cNvPr>
          <p:cNvSpPr txBox="1"/>
          <p:nvPr/>
        </p:nvSpPr>
        <p:spPr>
          <a:xfrm>
            <a:off x="891243" y="577812"/>
            <a:ext cx="6096000" cy="461665"/>
          </a:xfrm>
          <a:prstGeom prst="rect">
            <a:avLst/>
          </a:prstGeom>
          <a:noFill/>
        </p:spPr>
        <p:txBody>
          <a:bodyPr wrap="square">
            <a:spAutoFit/>
          </a:bodyPr>
          <a:lstStyle/>
          <a:p>
            <a:r>
              <a:rPr lang="zh-CN" altLang="en-US" sz="2400" dirty="0"/>
              <a:t>教授展示结果</a:t>
            </a:r>
            <a:r>
              <a:rPr lang="en-US" altLang="zh-CN" sz="2400" dirty="0"/>
              <a:t>: </a:t>
            </a:r>
            <a:r>
              <a:rPr lang="zh-CN" altLang="en-US" dirty="0"/>
              <a:t> </a:t>
            </a:r>
            <a:endParaRPr lang="en-CN" dirty="0"/>
          </a:p>
        </p:txBody>
      </p:sp>
    </p:spTree>
    <p:extLst>
      <p:ext uri="{BB962C8B-B14F-4D97-AF65-F5344CB8AC3E}">
        <p14:creationId xmlns:p14="http://schemas.microsoft.com/office/powerpoint/2010/main" val="4051464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0BC8A-FDB0-849A-DB36-6D6CAE4AE054}"/>
              </a:ext>
            </a:extLst>
          </p:cNvPr>
          <p:cNvPicPr>
            <a:picLocks noChangeAspect="1"/>
          </p:cNvPicPr>
          <p:nvPr/>
        </p:nvPicPr>
        <p:blipFill>
          <a:blip r:embed="rId2"/>
          <a:stretch>
            <a:fillRect/>
          </a:stretch>
        </p:blipFill>
        <p:spPr>
          <a:xfrm>
            <a:off x="1067961" y="1236701"/>
            <a:ext cx="10056077" cy="5259213"/>
          </a:xfrm>
          <a:prstGeom prst="rect">
            <a:avLst/>
          </a:prstGeom>
        </p:spPr>
      </p:pic>
      <p:sp>
        <p:nvSpPr>
          <p:cNvPr id="6" name="TextBox 5">
            <a:extLst>
              <a:ext uri="{FF2B5EF4-FFF2-40B4-BE49-F238E27FC236}">
                <a16:creationId xmlns:a16="http://schemas.microsoft.com/office/drawing/2014/main" id="{792C9624-72A9-4023-1179-CBE79005CF35}"/>
              </a:ext>
            </a:extLst>
          </p:cNvPr>
          <p:cNvSpPr txBox="1"/>
          <p:nvPr/>
        </p:nvSpPr>
        <p:spPr>
          <a:xfrm>
            <a:off x="891243" y="577812"/>
            <a:ext cx="6096000" cy="461665"/>
          </a:xfrm>
          <a:prstGeom prst="rect">
            <a:avLst/>
          </a:prstGeom>
          <a:noFill/>
        </p:spPr>
        <p:txBody>
          <a:bodyPr wrap="square">
            <a:spAutoFit/>
          </a:bodyPr>
          <a:lstStyle/>
          <a:p>
            <a:r>
              <a:rPr lang="zh-CN" altLang="en-CN" sz="2400" dirty="0"/>
              <a:t>关于</a:t>
            </a:r>
            <a:r>
              <a:rPr lang="en-US" altLang="zh-CN" sz="2400" dirty="0"/>
              <a:t>K-means</a:t>
            </a:r>
            <a:r>
              <a:rPr lang="zh-CN" altLang="en-US" sz="2400" dirty="0"/>
              <a:t>算法的代码</a:t>
            </a:r>
            <a:r>
              <a:rPr lang="en-US" altLang="zh-CN" sz="2400" dirty="0"/>
              <a:t>: </a:t>
            </a:r>
            <a:r>
              <a:rPr lang="zh-CN" altLang="en-US" dirty="0"/>
              <a:t> </a:t>
            </a:r>
            <a:endParaRPr lang="en-CN" dirty="0"/>
          </a:p>
        </p:txBody>
      </p:sp>
    </p:spTree>
    <p:extLst>
      <p:ext uri="{BB962C8B-B14F-4D97-AF65-F5344CB8AC3E}">
        <p14:creationId xmlns:p14="http://schemas.microsoft.com/office/powerpoint/2010/main" val="1319237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C8A91-BA5E-9420-FA31-829EB8DC0E2D}"/>
              </a:ext>
            </a:extLst>
          </p:cNvPr>
          <p:cNvPicPr>
            <a:picLocks noChangeAspect="1"/>
          </p:cNvPicPr>
          <p:nvPr/>
        </p:nvPicPr>
        <p:blipFill>
          <a:blip r:embed="rId3"/>
          <a:stretch>
            <a:fillRect/>
          </a:stretch>
        </p:blipFill>
        <p:spPr>
          <a:xfrm>
            <a:off x="614893" y="1045984"/>
            <a:ext cx="10962213" cy="5614792"/>
          </a:xfrm>
          <a:prstGeom prst="rect">
            <a:avLst/>
          </a:prstGeom>
        </p:spPr>
      </p:pic>
      <p:sp>
        <p:nvSpPr>
          <p:cNvPr id="4" name="TextBox 3">
            <a:extLst>
              <a:ext uri="{FF2B5EF4-FFF2-40B4-BE49-F238E27FC236}">
                <a16:creationId xmlns:a16="http://schemas.microsoft.com/office/drawing/2014/main" id="{2DD441CC-6F56-6D8F-7567-7B31B5440C9A}"/>
              </a:ext>
            </a:extLst>
          </p:cNvPr>
          <p:cNvSpPr txBox="1"/>
          <p:nvPr/>
        </p:nvSpPr>
        <p:spPr>
          <a:xfrm>
            <a:off x="891243" y="577812"/>
            <a:ext cx="6096000" cy="461665"/>
          </a:xfrm>
          <a:prstGeom prst="rect">
            <a:avLst/>
          </a:prstGeom>
          <a:noFill/>
        </p:spPr>
        <p:txBody>
          <a:bodyPr wrap="square">
            <a:spAutoFit/>
          </a:bodyPr>
          <a:lstStyle/>
          <a:p>
            <a:r>
              <a:rPr lang="zh-CN" altLang="en-CN" sz="2400" dirty="0"/>
              <a:t>关于</a:t>
            </a:r>
            <a:r>
              <a:rPr lang="en-US" altLang="zh-CN" sz="2400" dirty="0"/>
              <a:t>K-means</a:t>
            </a:r>
            <a:r>
              <a:rPr lang="zh-CN" altLang="en-US" sz="2400" dirty="0"/>
              <a:t>算法的代码</a:t>
            </a:r>
            <a:r>
              <a:rPr lang="en-US" altLang="zh-CN" sz="2400" dirty="0"/>
              <a:t>: </a:t>
            </a:r>
            <a:r>
              <a:rPr lang="zh-CN" altLang="en-US" dirty="0"/>
              <a:t> </a:t>
            </a:r>
            <a:endParaRPr lang="en-CN" dirty="0"/>
          </a:p>
        </p:txBody>
      </p:sp>
    </p:spTree>
    <p:extLst>
      <p:ext uri="{BB962C8B-B14F-4D97-AF65-F5344CB8AC3E}">
        <p14:creationId xmlns:p14="http://schemas.microsoft.com/office/powerpoint/2010/main" val="163871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0954C-D759-8215-82C1-6C831B1C73D6}"/>
              </a:ext>
            </a:extLst>
          </p:cNvPr>
          <p:cNvPicPr>
            <a:picLocks noChangeAspect="1"/>
          </p:cNvPicPr>
          <p:nvPr/>
        </p:nvPicPr>
        <p:blipFill>
          <a:blip r:embed="rId3"/>
          <a:stretch>
            <a:fillRect/>
          </a:stretch>
        </p:blipFill>
        <p:spPr>
          <a:xfrm>
            <a:off x="1929007" y="1093748"/>
            <a:ext cx="7678455" cy="5513685"/>
          </a:xfrm>
          <a:prstGeom prst="rect">
            <a:avLst/>
          </a:prstGeom>
        </p:spPr>
      </p:pic>
      <p:sp>
        <p:nvSpPr>
          <p:cNvPr id="4" name="TextBox 3">
            <a:extLst>
              <a:ext uri="{FF2B5EF4-FFF2-40B4-BE49-F238E27FC236}">
                <a16:creationId xmlns:a16="http://schemas.microsoft.com/office/drawing/2014/main" id="{15BFCF09-8E6E-5D8A-C634-B1CF5D57C621}"/>
              </a:ext>
            </a:extLst>
          </p:cNvPr>
          <p:cNvSpPr txBox="1"/>
          <p:nvPr/>
        </p:nvSpPr>
        <p:spPr>
          <a:xfrm>
            <a:off x="891243" y="577812"/>
            <a:ext cx="6096000" cy="461665"/>
          </a:xfrm>
          <a:prstGeom prst="rect">
            <a:avLst/>
          </a:prstGeom>
          <a:noFill/>
        </p:spPr>
        <p:txBody>
          <a:bodyPr wrap="square">
            <a:spAutoFit/>
          </a:bodyPr>
          <a:lstStyle/>
          <a:p>
            <a:r>
              <a:rPr lang="zh-CN" altLang="en-CN" sz="2400" dirty="0"/>
              <a:t>关于</a:t>
            </a:r>
            <a:r>
              <a:rPr lang="en-US" altLang="zh-CN" sz="2400" dirty="0"/>
              <a:t>K-means</a:t>
            </a:r>
            <a:r>
              <a:rPr lang="zh-CN" altLang="en-US" sz="2400" dirty="0"/>
              <a:t>算法的运行结果</a:t>
            </a:r>
            <a:r>
              <a:rPr lang="en-US" altLang="zh-CN" sz="2400" dirty="0"/>
              <a:t>: </a:t>
            </a:r>
            <a:r>
              <a:rPr lang="zh-CN" altLang="en-US" dirty="0"/>
              <a:t> </a:t>
            </a:r>
            <a:endParaRPr lang="en-CN" dirty="0"/>
          </a:p>
        </p:txBody>
      </p:sp>
    </p:spTree>
    <p:extLst>
      <p:ext uri="{BB962C8B-B14F-4D97-AF65-F5344CB8AC3E}">
        <p14:creationId xmlns:p14="http://schemas.microsoft.com/office/powerpoint/2010/main" val="4265302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D3184A-DFF1-E60C-C395-9C291762DDFD}"/>
              </a:ext>
            </a:extLst>
          </p:cNvPr>
          <p:cNvSpPr txBox="1"/>
          <p:nvPr/>
        </p:nvSpPr>
        <p:spPr>
          <a:xfrm>
            <a:off x="958121" y="1415156"/>
            <a:ext cx="10275758" cy="1754326"/>
          </a:xfrm>
          <a:prstGeom prst="rect">
            <a:avLst/>
          </a:prstGeom>
          <a:noFill/>
        </p:spPr>
        <p:txBody>
          <a:bodyPr wrap="square">
            <a:spAutoFit/>
          </a:bodyPr>
          <a:lstStyle/>
          <a:p>
            <a:r>
              <a:rPr lang="en-CN" dirty="0"/>
              <a:t>通过</a:t>
            </a:r>
            <a:r>
              <a:rPr lang="en-US" altLang="zh-CN" dirty="0" err="1"/>
              <a:t>tensorflow</a:t>
            </a:r>
            <a:r>
              <a:rPr lang="zh-CN" altLang="en-US" dirty="0"/>
              <a:t>的镜像创建</a:t>
            </a:r>
            <a:r>
              <a:rPr lang="en-CN" dirty="0"/>
              <a:t>container</a:t>
            </a:r>
            <a:r>
              <a:rPr lang="zh-CN" altLang="en-US" dirty="0"/>
              <a:t>，方便我们</a:t>
            </a:r>
            <a:r>
              <a:rPr lang="en-US" altLang="zh-CN" dirty="0"/>
              <a:t>deploy</a:t>
            </a:r>
            <a:r>
              <a:rPr lang="zh-CN" altLang="en-US" dirty="0"/>
              <a:t> </a:t>
            </a:r>
            <a:r>
              <a:rPr lang="en-US" altLang="zh-CN" dirty="0"/>
              <a:t>application</a:t>
            </a:r>
            <a:r>
              <a:rPr lang="zh-CN" altLang="en-US" dirty="0"/>
              <a:t>，不用花很长时间安装环境。</a:t>
            </a:r>
            <a:endParaRPr lang="en-US" altLang="zh-CN" dirty="0"/>
          </a:p>
          <a:p>
            <a:endParaRPr lang="en-US" altLang="zh-CN" dirty="0"/>
          </a:p>
          <a:p>
            <a:r>
              <a:rPr lang="zh-CN" altLang="en-US" dirty="0"/>
              <a:t>直接</a:t>
            </a:r>
            <a:r>
              <a:rPr lang="en-US" altLang="zh-CN" dirty="0"/>
              <a:t>pull</a:t>
            </a:r>
            <a:r>
              <a:rPr lang="zh-CN" altLang="en-US" dirty="0"/>
              <a:t>相关</a:t>
            </a:r>
            <a:r>
              <a:rPr lang="en-US" altLang="zh-CN" dirty="0"/>
              <a:t>container</a:t>
            </a:r>
            <a:r>
              <a:rPr lang="zh-CN" altLang="en-US" dirty="0"/>
              <a:t>的</a:t>
            </a:r>
            <a:r>
              <a:rPr lang="en-US" altLang="zh-CN" dirty="0"/>
              <a:t>image</a:t>
            </a:r>
            <a:r>
              <a:rPr lang="zh-CN" altLang="en-US" dirty="0"/>
              <a:t>，这正是</a:t>
            </a:r>
            <a:r>
              <a:rPr lang="en-US" altLang="zh-CN" dirty="0"/>
              <a:t>container/docker</a:t>
            </a:r>
            <a:r>
              <a:rPr lang="zh-CN" altLang="en-US" dirty="0"/>
              <a:t>流行的原因。这两个例子就很好证明了这一点，把数据放到</a:t>
            </a:r>
            <a:r>
              <a:rPr lang="en-US" altLang="zh-CN" dirty="0"/>
              <a:t>container</a:t>
            </a:r>
            <a:r>
              <a:rPr lang="zh-CN" altLang="en-US" dirty="0"/>
              <a:t>里，然后训练模型，是具体的数据应用。</a:t>
            </a:r>
            <a:endParaRPr lang="en-US" altLang="zh-CN" dirty="0"/>
          </a:p>
          <a:p>
            <a:endParaRPr lang="en-US" altLang="zh-CN" dirty="0"/>
          </a:p>
          <a:p>
            <a:r>
              <a:rPr lang="zh-CN" altLang="en-US" dirty="0"/>
              <a:t>关于获取数据，就是</a:t>
            </a:r>
            <a:r>
              <a:rPr lang="en-US" altLang="zh-CN" dirty="0"/>
              <a:t>cluster</a:t>
            </a:r>
            <a:r>
              <a:rPr lang="zh-CN" altLang="en-US" dirty="0"/>
              <a:t> </a:t>
            </a:r>
            <a:r>
              <a:rPr lang="en-US" altLang="zh-CN" dirty="0"/>
              <a:t>manager</a:t>
            </a:r>
            <a:r>
              <a:rPr lang="zh-CN" altLang="en-US" dirty="0"/>
              <a:t>里实现的逻辑。</a:t>
            </a:r>
            <a:r>
              <a:rPr lang="en-CN" dirty="0"/>
              <a:t>如果数据很sensitive</a:t>
            </a:r>
            <a:r>
              <a:rPr lang="zh-CN" altLang="en-US" dirty="0"/>
              <a:t>，需要用</a:t>
            </a:r>
            <a:r>
              <a:rPr lang="en-US" altLang="zh-CN" dirty="0"/>
              <a:t>VM</a:t>
            </a:r>
            <a:r>
              <a:rPr lang="zh-CN" altLang="en-US" dirty="0"/>
              <a:t>。</a:t>
            </a:r>
            <a:endParaRPr lang="en-CN" dirty="0"/>
          </a:p>
        </p:txBody>
      </p:sp>
      <p:sp>
        <p:nvSpPr>
          <p:cNvPr id="4" name="TextBox 3">
            <a:extLst>
              <a:ext uri="{FF2B5EF4-FFF2-40B4-BE49-F238E27FC236}">
                <a16:creationId xmlns:a16="http://schemas.microsoft.com/office/drawing/2014/main" id="{20B4F1A1-CD8F-7269-AE99-2DC2D4F4DE3E}"/>
              </a:ext>
            </a:extLst>
          </p:cNvPr>
          <p:cNvSpPr txBox="1"/>
          <p:nvPr/>
        </p:nvSpPr>
        <p:spPr>
          <a:xfrm>
            <a:off x="891243" y="577812"/>
            <a:ext cx="6096000" cy="461665"/>
          </a:xfrm>
          <a:prstGeom prst="rect">
            <a:avLst/>
          </a:prstGeom>
          <a:noFill/>
        </p:spPr>
        <p:txBody>
          <a:bodyPr wrap="square">
            <a:spAutoFit/>
          </a:bodyPr>
          <a:lstStyle/>
          <a:p>
            <a:r>
              <a:rPr lang="zh-CN" altLang="en-US" sz="2400" dirty="0"/>
              <a:t>总结</a:t>
            </a:r>
            <a:r>
              <a:rPr lang="en-US" altLang="zh-CN" sz="2400" dirty="0"/>
              <a:t>: </a:t>
            </a:r>
            <a:r>
              <a:rPr lang="zh-CN" altLang="en-US" dirty="0"/>
              <a:t> </a:t>
            </a:r>
            <a:endParaRPr lang="en-CN" dirty="0"/>
          </a:p>
        </p:txBody>
      </p:sp>
    </p:spTree>
    <p:extLst>
      <p:ext uri="{BB962C8B-B14F-4D97-AF65-F5344CB8AC3E}">
        <p14:creationId xmlns:p14="http://schemas.microsoft.com/office/powerpoint/2010/main" val="233076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5139F-2900-F925-D56E-0C98C0354954}"/>
              </a:ext>
            </a:extLst>
          </p:cNvPr>
          <p:cNvPicPr>
            <a:picLocks noChangeAspect="1"/>
          </p:cNvPicPr>
          <p:nvPr/>
        </p:nvPicPr>
        <p:blipFill>
          <a:blip r:embed="rId3"/>
          <a:stretch>
            <a:fillRect/>
          </a:stretch>
        </p:blipFill>
        <p:spPr>
          <a:xfrm>
            <a:off x="1199420" y="362143"/>
            <a:ext cx="8349313" cy="6133713"/>
          </a:xfrm>
          <a:prstGeom prst="rect">
            <a:avLst/>
          </a:prstGeom>
        </p:spPr>
      </p:pic>
    </p:spTree>
    <p:extLst>
      <p:ext uri="{BB962C8B-B14F-4D97-AF65-F5344CB8AC3E}">
        <p14:creationId xmlns:p14="http://schemas.microsoft.com/office/powerpoint/2010/main" val="254560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2938-EFAF-3C6C-EEC1-FF9F01B94245}"/>
              </a:ext>
            </a:extLst>
          </p:cNvPr>
          <p:cNvPicPr>
            <a:picLocks noChangeAspect="1"/>
          </p:cNvPicPr>
          <p:nvPr/>
        </p:nvPicPr>
        <p:blipFill>
          <a:blip r:embed="rId3"/>
          <a:stretch>
            <a:fillRect/>
          </a:stretch>
        </p:blipFill>
        <p:spPr>
          <a:xfrm>
            <a:off x="1235617" y="376199"/>
            <a:ext cx="8666666" cy="6366852"/>
          </a:xfrm>
          <a:prstGeom prst="rect">
            <a:avLst/>
          </a:prstGeom>
        </p:spPr>
      </p:pic>
    </p:spTree>
    <p:extLst>
      <p:ext uri="{BB962C8B-B14F-4D97-AF65-F5344CB8AC3E}">
        <p14:creationId xmlns:p14="http://schemas.microsoft.com/office/powerpoint/2010/main" val="882553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1A27E-2CCA-E613-FF3C-A9AF071200A3}"/>
              </a:ext>
            </a:extLst>
          </p:cNvPr>
          <p:cNvSpPr txBox="1"/>
          <p:nvPr/>
        </p:nvSpPr>
        <p:spPr>
          <a:xfrm>
            <a:off x="882502" y="953017"/>
            <a:ext cx="6103088" cy="646331"/>
          </a:xfrm>
          <a:prstGeom prst="rect">
            <a:avLst/>
          </a:prstGeom>
          <a:noFill/>
        </p:spPr>
        <p:txBody>
          <a:bodyPr wrap="square">
            <a:spAutoFit/>
          </a:bodyPr>
          <a:lstStyle/>
          <a:p>
            <a:r>
              <a:rPr lang="en-CN" dirty="0"/>
              <a:t>机器学习知识结构图</a:t>
            </a:r>
            <a:r>
              <a:rPr lang="zh-CN" altLang="en-US" dirty="0"/>
              <a:t>：</a:t>
            </a:r>
            <a:endParaRPr lang="en-US" altLang="zh-CN" dirty="0"/>
          </a:p>
          <a:p>
            <a:r>
              <a:rPr lang="zh-CN" altLang="en-US" dirty="0"/>
              <a:t>（仅供参考）</a:t>
            </a:r>
            <a:endParaRPr lang="en-CN" dirty="0"/>
          </a:p>
        </p:txBody>
      </p:sp>
      <p:sp>
        <p:nvSpPr>
          <p:cNvPr id="5" name="TextBox 4">
            <a:extLst>
              <a:ext uri="{FF2B5EF4-FFF2-40B4-BE49-F238E27FC236}">
                <a16:creationId xmlns:a16="http://schemas.microsoft.com/office/drawing/2014/main" id="{3AFD9DEE-B253-31DF-48EF-2A57D2E40008}"/>
              </a:ext>
            </a:extLst>
          </p:cNvPr>
          <p:cNvSpPr txBox="1"/>
          <p:nvPr/>
        </p:nvSpPr>
        <p:spPr>
          <a:xfrm>
            <a:off x="882502" y="6211669"/>
            <a:ext cx="6103088" cy="646331"/>
          </a:xfrm>
          <a:prstGeom prst="rect">
            <a:avLst/>
          </a:prstGeom>
          <a:noFill/>
        </p:spPr>
        <p:txBody>
          <a:bodyPr wrap="square">
            <a:spAutoFit/>
          </a:bodyPr>
          <a:lstStyle/>
          <a:p>
            <a:r>
              <a:rPr lang="en-CN" dirty="0">
                <a:hlinkClick r:id="rId3"/>
              </a:rPr>
              <a:t>https://blog.csdn.net/z4909801/article/details/78324459</a:t>
            </a:r>
            <a:endParaRPr lang="en-CN" dirty="0"/>
          </a:p>
          <a:p>
            <a:endParaRPr lang="en-CN" dirty="0"/>
          </a:p>
        </p:txBody>
      </p:sp>
      <p:pic>
        <p:nvPicPr>
          <p:cNvPr id="1026" name="Picture 2">
            <a:extLst>
              <a:ext uri="{FF2B5EF4-FFF2-40B4-BE49-F238E27FC236}">
                <a16:creationId xmlns:a16="http://schemas.microsoft.com/office/drawing/2014/main" id="{59C17F17-06F3-68D7-5C33-3FE5CF66F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8226" y="0"/>
            <a:ext cx="7924219" cy="625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14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F6837-AA30-A0ED-88BC-CE74E221BA13}"/>
              </a:ext>
            </a:extLst>
          </p:cNvPr>
          <p:cNvPicPr>
            <a:picLocks noChangeAspect="1"/>
          </p:cNvPicPr>
          <p:nvPr/>
        </p:nvPicPr>
        <p:blipFill>
          <a:blip r:embed="rId3"/>
          <a:stretch>
            <a:fillRect/>
          </a:stretch>
        </p:blipFill>
        <p:spPr>
          <a:xfrm>
            <a:off x="1916924" y="425767"/>
            <a:ext cx="7650821" cy="6006465"/>
          </a:xfrm>
          <a:prstGeom prst="rect">
            <a:avLst/>
          </a:prstGeom>
        </p:spPr>
      </p:pic>
    </p:spTree>
    <p:extLst>
      <p:ext uri="{BB962C8B-B14F-4D97-AF65-F5344CB8AC3E}">
        <p14:creationId xmlns:p14="http://schemas.microsoft.com/office/powerpoint/2010/main" val="102875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C19C84-4E25-7D9C-5566-4FC0D06C2375}"/>
              </a:ext>
            </a:extLst>
          </p:cNvPr>
          <p:cNvPicPr>
            <a:picLocks noChangeAspect="1"/>
          </p:cNvPicPr>
          <p:nvPr/>
        </p:nvPicPr>
        <p:blipFill>
          <a:blip r:embed="rId3"/>
          <a:stretch>
            <a:fillRect/>
          </a:stretch>
        </p:blipFill>
        <p:spPr>
          <a:xfrm>
            <a:off x="1885117" y="332481"/>
            <a:ext cx="7888470" cy="6193038"/>
          </a:xfrm>
          <a:prstGeom prst="rect">
            <a:avLst/>
          </a:prstGeom>
        </p:spPr>
      </p:pic>
    </p:spTree>
    <p:extLst>
      <p:ext uri="{BB962C8B-B14F-4D97-AF65-F5344CB8AC3E}">
        <p14:creationId xmlns:p14="http://schemas.microsoft.com/office/powerpoint/2010/main" val="3243285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EBF06-4ECF-D90A-9E3F-27500F9A9DD9}"/>
              </a:ext>
            </a:extLst>
          </p:cNvPr>
          <p:cNvPicPr>
            <a:picLocks noChangeAspect="1"/>
          </p:cNvPicPr>
          <p:nvPr/>
        </p:nvPicPr>
        <p:blipFill>
          <a:blip r:embed="rId3"/>
          <a:stretch>
            <a:fillRect/>
          </a:stretch>
        </p:blipFill>
        <p:spPr>
          <a:xfrm>
            <a:off x="1435411" y="741285"/>
            <a:ext cx="9612339" cy="5710016"/>
          </a:xfrm>
          <a:prstGeom prst="rect">
            <a:avLst/>
          </a:prstGeom>
        </p:spPr>
      </p:pic>
    </p:spTree>
    <p:extLst>
      <p:ext uri="{BB962C8B-B14F-4D97-AF65-F5344CB8AC3E}">
        <p14:creationId xmlns:p14="http://schemas.microsoft.com/office/powerpoint/2010/main" val="1821942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D1198-93CB-5799-0B64-04D7B70BD79E}"/>
              </a:ext>
            </a:extLst>
          </p:cNvPr>
          <p:cNvPicPr>
            <a:picLocks noChangeAspect="1"/>
          </p:cNvPicPr>
          <p:nvPr/>
        </p:nvPicPr>
        <p:blipFill>
          <a:blip r:embed="rId3"/>
          <a:stretch>
            <a:fillRect/>
          </a:stretch>
        </p:blipFill>
        <p:spPr>
          <a:xfrm>
            <a:off x="1960068" y="412126"/>
            <a:ext cx="7708588" cy="6097838"/>
          </a:xfrm>
          <a:prstGeom prst="rect">
            <a:avLst/>
          </a:prstGeom>
        </p:spPr>
      </p:pic>
    </p:spTree>
    <p:extLst>
      <p:ext uri="{BB962C8B-B14F-4D97-AF65-F5344CB8AC3E}">
        <p14:creationId xmlns:p14="http://schemas.microsoft.com/office/powerpoint/2010/main" val="1284831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A841A-80D8-2041-C659-236324E9413E}"/>
              </a:ext>
            </a:extLst>
          </p:cNvPr>
          <p:cNvPicPr>
            <a:picLocks noChangeAspect="1"/>
          </p:cNvPicPr>
          <p:nvPr/>
        </p:nvPicPr>
        <p:blipFill>
          <a:blip r:embed="rId3"/>
          <a:stretch>
            <a:fillRect/>
          </a:stretch>
        </p:blipFill>
        <p:spPr>
          <a:xfrm>
            <a:off x="1821981" y="252192"/>
            <a:ext cx="8548037" cy="6353616"/>
          </a:xfrm>
          <a:prstGeom prst="rect">
            <a:avLst/>
          </a:prstGeom>
        </p:spPr>
      </p:pic>
    </p:spTree>
    <p:extLst>
      <p:ext uri="{BB962C8B-B14F-4D97-AF65-F5344CB8AC3E}">
        <p14:creationId xmlns:p14="http://schemas.microsoft.com/office/powerpoint/2010/main" val="1833349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B4FB0-08DD-53AA-AF0C-50B9B5FEAB86}"/>
              </a:ext>
            </a:extLst>
          </p:cNvPr>
          <p:cNvPicPr>
            <a:picLocks noChangeAspect="1"/>
          </p:cNvPicPr>
          <p:nvPr/>
        </p:nvPicPr>
        <p:blipFill>
          <a:blip r:embed="rId3"/>
          <a:stretch>
            <a:fillRect/>
          </a:stretch>
        </p:blipFill>
        <p:spPr>
          <a:xfrm>
            <a:off x="1683166" y="375171"/>
            <a:ext cx="8615805" cy="6351228"/>
          </a:xfrm>
          <a:prstGeom prst="rect">
            <a:avLst/>
          </a:prstGeom>
        </p:spPr>
      </p:pic>
    </p:spTree>
    <p:extLst>
      <p:ext uri="{BB962C8B-B14F-4D97-AF65-F5344CB8AC3E}">
        <p14:creationId xmlns:p14="http://schemas.microsoft.com/office/powerpoint/2010/main" val="148426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D0EAD2-E578-310C-48B2-4BC9830F3C42}"/>
              </a:ext>
            </a:extLst>
          </p:cNvPr>
          <p:cNvPicPr>
            <a:picLocks noChangeAspect="1"/>
          </p:cNvPicPr>
          <p:nvPr/>
        </p:nvPicPr>
        <p:blipFill>
          <a:blip r:embed="rId3"/>
          <a:stretch>
            <a:fillRect/>
          </a:stretch>
        </p:blipFill>
        <p:spPr>
          <a:xfrm>
            <a:off x="1976266" y="0"/>
            <a:ext cx="8239468" cy="6858000"/>
          </a:xfrm>
          <a:prstGeom prst="rect">
            <a:avLst/>
          </a:prstGeom>
        </p:spPr>
      </p:pic>
    </p:spTree>
    <p:extLst>
      <p:ext uri="{BB962C8B-B14F-4D97-AF65-F5344CB8AC3E}">
        <p14:creationId xmlns:p14="http://schemas.microsoft.com/office/powerpoint/2010/main" val="4202360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A807B2-AB9A-EEC4-BE89-5BD0E7E5F04B}"/>
              </a:ext>
            </a:extLst>
          </p:cNvPr>
          <p:cNvPicPr>
            <a:picLocks noChangeAspect="1"/>
          </p:cNvPicPr>
          <p:nvPr/>
        </p:nvPicPr>
        <p:blipFill>
          <a:blip r:embed="rId3"/>
          <a:stretch>
            <a:fillRect/>
          </a:stretch>
        </p:blipFill>
        <p:spPr>
          <a:xfrm>
            <a:off x="2195850" y="429405"/>
            <a:ext cx="7198744" cy="5686582"/>
          </a:xfrm>
          <a:prstGeom prst="rect">
            <a:avLst/>
          </a:prstGeom>
        </p:spPr>
      </p:pic>
    </p:spTree>
    <p:extLst>
      <p:ext uri="{BB962C8B-B14F-4D97-AF65-F5344CB8AC3E}">
        <p14:creationId xmlns:p14="http://schemas.microsoft.com/office/powerpoint/2010/main" val="2158217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4C0D3-2680-C145-5D4A-ED1E9C3A13B8}"/>
              </a:ext>
            </a:extLst>
          </p:cNvPr>
          <p:cNvPicPr>
            <a:picLocks noChangeAspect="1"/>
          </p:cNvPicPr>
          <p:nvPr/>
        </p:nvPicPr>
        <p:blipFill>
          <a:blip r:embed="rId3"/>
          <a:stretch>
            <a:fillRect/>
          </a:stretch>
        </p:blipFill>
        <p:spPr>
          <a:xfrm>
            <a:off x="1767486" y="19461"/>
            <a:ext cx="8657027" cy="6838539"/>
          </a:xfrm>
          <a:prstGeom prst="rect">
            <a:avLst/>
          </a:prstGeom>
        </p:spPr>
      </p:pic>
    </p:spTree>
    <p:extLst>
      <p:ext uri="{BB962C8B-B14F-4D97-AF65-F5344CB8AC3E}">
        <p14:creationId xmlns:p14="http://schemas.microsoft.com/office/powerpoint/2010/main" val="878888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894B22-668B-BEEA-6ACB-BFFE537B7952}"/>
              </a:ext>
            </a:extLst>
          </p:cNvPr>
          <p:cNvPicPr>
            <a:picLocks noChangeAspect="1"/>
          </p:cNvPicPr>
          <p:nvPr/>
        </p:nvPicPr>
        <p:blipFill>
          <a:blip r:embed="rId3"/>
          <a:stretch>
            <a:fillRect/>
          </a:stretch>
        </p:blipFill>
        <p:spPr>
          <a:xfrm>
            <a:off x="1498600" y="431800"/>
            <a:ext cx="9580526" cy="6245868"/>
          </a:xfrm>
          <a:prstGeom prst="rect">
            <a:avLst/>
          </a:prstGeom>
        </p:spPr>
      </p:pic>
    </p:spTree>
    <p:extLst>
      <p:ext uri="{BB962C8B-B14F-4D97-AF65-F5344CB8AC3E}">
        <p14:creationId xmlns:p14="http://schemas.microsoft.com/office/powerpoint/2010/main" val="310127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FBFE02-1F9B-6271-7A45-5E57ED0CF6AB}"/>
              </a:ext>
            </a:extLst>
          </p:cNvPr>
          <p:cNvPicPr>
            <a:picLocks noChangeAspect="1"/>
          </p:cNvPicPr>
          <p:nvPr/>
        </p:nvPicPr>
        <p:blipFill>
          <a:blip r:embed="rId3"/>
          <a:stretch>
            <a:fillRect/>
          </a:stretch>
        </p:blipFill>
        <p:spPr>
          <a:xfrm>
            <a:off x="2001708" y="1170974"/>
            <a:ext cx="7340189" cy="3041262"/>
          </a:xfrm>
          <a:prstGeom prst="rect">
            <a:avLst/>
          </a:prstGeom>
        </p:spPr>
      </p:pic>
      <p:sp>
        <p:nvSpPr>
          <p:cNvPr id="5" name="TextBox 4">
            <a:extLst>
              <a:ext uri="{FF2B5EF4-FFF2-40B4-BE49-F238E27FC236}">
                <a16:creationId xmlns:a16="http://schemas.microsoft.com/office/drawing/2014/main" id="{02C9B74E-AD10-9052-C933-741660CBBFEE}"/>
              </a:ext>
            </a:extLst>
          </p:cNvPr>
          <p:cNvSpPr txBox="1"/>
          <p:nvPr/>
        </p:nvSpPr>
        <p:spPr>
          <a:xfrm>
            <a:off x="891243" y="577812"/>
            <a:ext cx="6096000" cy="461665"/>
          </a:xfrm>
          <a:prstGeom prst="rect">
            <a:avLst/>
          </a:prstGeom>
          <a:noFill/>
        </p:spPr>
        <p:txBody>
          <a:bodyPr wrap="square">
            <a:spAutoFit/>
          </a:bodyPr>
          <a:lstStyle/>
          <a:p>
            <a:r>
              <a:rPr lang="en-CN" sz="2400" dirty="0"/>
              <a:t>监督学习</a:t>
            </a:r>
            <a:r>
              <a:rPr lang="zh-CN" altLang="en-US" dirty="0"/>
              <a:t> </a:t>
            </a:r>
            <a:endParaRPr lang="en-CN" dirty="0"/>
          </a:p>
        </p:txBody>
      </p:sp>
      <p:sp>
        <p:nvSpPr>
          <p:cNvPr id="7" name="TextBox 6">
            <a:extLst>
              <a:ext uri="{FF2B5EF4-FFF2-40B4-BE49-F238E27FC236}">
                <a16:creationId xmlns:a16="http://schemas.microsoft.com/office/drawing/2014/main" id="{81FB0175-4EA1-CE7F-5BA8-AE9D7E7C5A53}"/>
              </a:ext>
            </a:extLst>
          </p:cNvPr>
          <p:cNvSpPr txBox="1"/>
          <p:nvPr/>
        </p:nvSpPr>
        <p:spPr>
          <a:xfrm>
            <a:off x="2078223" y="4665557"/>
            <a:ext cx="7500492" cy="923330"/>
          </a:xfrm>
          <a:prstGeom prst="rect">
            <a:avLst/>
          </a:prstGeom>
          <a:noFill/>
        </p:spPr>
        <p:txBody>
          <a:bodyPr wrap="square">
            <a:spAutoFit/>
          </a:bodyPr>
          <a:lstStyle/>
          <a:p>
            <a:pPr algn="l"/>
            <a:r>
              <a:rPr lang="zh-CN" altLang="en-US" b="0" i="0" dirty="0">
                <a:solidFill>
                  <a:srgbClr val="121212"/>
                </a:solidFill>
                <a:effectLst/>
                <a:latin typeface="-apple-system"/>
              </a:rPr>
              <a:t>线性回归是</a:t>
            </a:r>
            <a:r>
              <a:rPr lang="zh-CN" altLang="en-US" b="1" i="0" dirty="0">
                <a:solidFill>
                  <a:srgbClr val="121212"/>
                </a:solidFill>
                <a:effectLst/>
                <a:latin typeface="-apple-system"/>
              </a:rPr>
              <a:t>对一个或多个自变量之间关系进行建模</a:t>
            </a:r>
            <a:r>
              <a:rPr lang="zh-CN" altLang="en-US" b="0" i="0" dirty="0">
                <a:solidFill>
                  <a:srgbClr val="121212"/>
                </a:solidFill>
                <a:effectLst/>
                <a:latin typeface="-apple-system"/>
              </a:rPr>
              <a:t>的方法。上</a:t>
            </a:r>
            <a:r>
              <a:rPr lang="zh-CN" altLang="en-US" dirty="0">
                <a:solidFill>
                  <a:srgbClr val="121212"/>
                </a:solidFill>
                <a:latin typeface="-apple-system"/>
              </a:rPr>
              <a:t>图中</a:t>
            </a:r>
            <a:r>
              <a:rPr lang="zh-CN" altLang="en-US" b="0" i="0" dirty="0">
                <a:solidFill>
                  <a:srgbClr val="121212"/>
                </a:solidFill>
                <a:effectLst/>
                <a:latin typeface="-apple-system"/>
              </a:rPr>
              <a:t>是一维的例子（</a:t>
            </a:r>
            <a:r>
              <a:rPr lang="en-US" b="0" i="0" dirty="0">
                <a:solidFill>
                  <a:srgbClr val="121212"/>
                </a:solidFill>
                <a:effectLst/>
                <a:latin typeface="-apple-system"/>
              </a:rPr>
              <a:t>x</a:t>
            </a:r>
            <a:r>
              <a:rPr lang="zh-CN" altLang="en-US" b="0" i="0" dirty="0">
                <a:solidFill>
                  <a:srgbClr val="121212"/>
                </a:solidFill>
                <a:effectLst/>
                <a:latin typeface="-apple-system"/>
              </a:rPr>
              <a:t>只有一个），如果有两个特征，就是二元线性回归，要拟合的就是二维空间中的一个平面。如果有多个特征，那就是</a:t>
            </a:r>
            <a:r>
              <a:rPr lang="zh-CN" altLang="en-US" b="1" i="0" dirty="0">
                <a:solidFill>
                  <a:srgbClr val="121212"/>
                </a:solidFill>
                <a:effectLst/>
                <a:latin typeface="-apple-system"/>
              </a:rPr>
              <a:t>多元线性回归</a:t>
            </a:r>
            <a:r>
              <a:rPr lang="zh-CN" altLang="en-US" b="0" i="0" dirty="0">
                <a:solidFill>
                  <a:srgbClr val="121212"/>
                </a:solidFill>
                <a:effectLst/>
                <a:latin typeface="-apple-system"/>
              </a:rPr>
              <a:t>：</a:t>
            </a:r>
            <a:endParaRPr lang="en-CN" dirty="0"/>
          </a:p>
        </p:txBody>
      </p:sp>
      <p:pic>
        <p:nvPicPr>
          <p:cNvPr id="9" name="Picture 8">
            <a:extLst>
              <a:ext uri="{FF2B5EF4-FFF2-40B4-BE49-F238E27FC236}">
                <a16:creationId xmlns:a16="http://schemas.microsoft.com/office/drawing/2014/main" id="{E7220D5D-5DE9-BFDF-F82E-92B0D45684C4}"/>
              </a:ext>
            </a:extLst>
          </p:cNvPr>
          <p:cNvPicPr>
            <a:picLocks noChangeAspect="1"/>
          </p:cNvPicPr>
          <p:nvPr/>
        </p:nvPicPr>
        <p:blipFill>
          <a:blip r:embed="rId4"/>
          <a:stretch>
            <a:fillRect/>
          </a:stretch>
        </p:blipFill>
        <p:spPr>
          <a:xfrm>
            <a:off x="3565535" y="5687026"/>
            <a:ext cx="3746960" cy="326916"/>
          </a:xfrm>
          <a:prstGeom prst="rect">
            <a:avLst/>
          </a:prstGeom>
        </p:spPr>
      </p:pic>
    </p:spTree>
    <p:extLst>
      <p:ext uri="{BB962C8B-B14F-4D97-AF65-F5344CB8AC3E}">
        <p14:creationId xmlns:p14="http://schemas.microsoft.com/office/powerpoint/2010/main" val="1096193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BBA62C-ABE2-67E4-F28B-15F1539CE746}"/>
              </a:ext>
            </a:extLst>
          </p:cNvPr>
          <p:cNvPicPr>
            <a:picLocks noChangeAspect="1"/>
          </p:cNvPicPr>
          <p:nvPr/>
        </p:nvPicPr>
        <p:blipFill>
          <a:blip r:embed="rId3"/>
          <a:stretch>
            <a:fillRect/>
          </a:stretch>
        </p:blipFill>
        <p:spPr>
          <a:xfrm>
            <a:off x="1550286" y="176680"/>
            <a:ext cx="9091428" cy="6504640"/>
          </a:xfrm>
          <a:prstGeom prst="rect">
            <a:avLst/>
          </a:prstGeom>
        </p:spPr>
      </p:pic>
    </p:spTree>
    <p:extLst>
      <p:ext uri="{BB962C8B-B14F-4D97-AF65-F5344CB8AC3E}">
        <p14:creationId xmlns:p14="http://schemas.microsoft.com/office/powerpoint/2010/main" val="877318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490ED8-9A12-E84B-04F3-4C2F81BD944F}"/>
              </a:ext>
            </a:extLst>
          </p:cNvPr>
          <p:cNvSpPr txBox="1"/>
          <p:nvPr/>
        </p:nvSpPr>
        <p:spPr>
          <a:xfrm>
            <a:off x="4395787" y="2967335"/>
            <a:ext cx="3400425" cy="923330"/>
          </a:xfrm>
          <a:prstGeom prst="rect">
            <a:avLst/>
          </a:prstGeom>
          <a:noFill/>
        </p:spPr>
        <p:txBody>
          <a:bodyPr wrap="square">
            <a:spAutoFit/>
          </a:bodyPr>
          <a:lstStyle/>
          <a:p>
            <a:r>
              <a:rPr lang="en-CN" sz="5400" dirty="0"/>
              <a:t>Thank You!</a:t>
            </a:r>
          </a:p>
        </p:txBody>
      </p:sp>
    </p:spTree>
    <p:extLst>
      <p:ext uri="{BB962C8B-B14F-4D97-AF65-F5344CB8AC3E}">
        <p14:creationId xmlns:p14="http://schemas.microsoft.com/office/powerpoint/2010/main" val="30440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0003D4-1BBA-D048-7EF1-289F89DEAC3B}"/>
              </a:ext>
            </a:extLst>
          </p:cNvPr>
          <p:cNvPicPr>
            <a:picLocks noChangeAspect="1"/>
          </p:cNvPicPr>
          <p:nvPr/>
        </p:nvPicPr>
        <p:blipFill>
          <a:blip r:embed="rId3"/>
          <a:stretch>
            <a:fillRect/>
          </a:stretch>
        </p:blipFill>
        <p:spPr>
          <a:xfrm>
            <a:off x="1955119" y="1248152"/>
            <a:ext cx="7876302" cy="2895338"/>
          </a:xfrm>
          <a:prstGeom prst="rect">
            <a:avLst/>
          </a:prstGeom>
        </p:spPr>
      </p:pic>
      <p:sp>
        <p:nvSpPr>
          <p:cNvPr id="7" name="TextBox 6">
            <a:extLst>
              <a:ext uri="{FF2B5EF4-FFF2-40B4-BE49-F238E27FC236}">
                <a16:creationId xmlns:a16="http://schemas.microsoft.com/office/drawing/2014/main" id="{8C7C9332-C954-8E95-8CC4-F6024CA8FF8B}"/>
              </a:ext>
            </a:extLst>
          </p:cNvPr>
          <p:cNvSpPr txBox="1"/>
          <p:nvPr/>
        </p:nvSpPr>
        <p:spPr>
          <a:xfrm>
            <a:off x="2269331" y="1493674"/>
            <a:ext cx="1553161" cy="461665"/>
          </a:xfrm>
          <a:prstGeom prst="rect">
            <a:avLst/>
          </a:prstGeom>
          <a:noFill/>
        </p:spPr>
        <p:txBody>
          <a:bodyPr wrap="square">
            <a:spAutoFit/>
          </a:bodyPr>
          <a:lstStyle/>
          <a:p>
            <a:r>
              <a:rPr lang="en-CN" sz="2400" dirty="0"/>
              <a:t>K-means</a:t>
            </a:r>
          </a:p>
        </p:txBody>
      </p:sp>
      <p:sp>
        <p:nvSpPr>
          <p:cNvPr id="9" name="TextBox 8">
            <a:extLst>
              <a:ext uri="{FF2B5EF4-FFF2-40B4-BE49-F238E27FC236}">
                <a16:creationId xmlns:a16="http://schemas.microsoft.com/office/drawing/2014/main" id="{AA557C64-DD15-A538-235E-D4AD5460F766}"/>
              </a:ext>
            </a:extLst>
          </p:cNvPr>
          <p:cNvSpPr txBox="1"/>
          <p:nvPr/>
        </p:nvSpPr>
        <p:spPr>
          <a:xfrm>
            <a:off x="1955119" y="4455686"/>
            <a:ext cx="6101254" cy="2308324"/>
          </a:xfrm>
          <a:prstGeom prst="rect">
            <a:avLst/>
          </a:prstGeom>
          <a:noFill/>
        </p:spPr>
        <p:txBody>
          <a:bodyPr wrap="square">
            <a:spAutoFit/>
          </a:bodyPr>
          <a:lstStyle/>
          <a:p>
            <a:pPr>
              <a:buFont typeface="Arial" panose="020B0604020202020204" pitchFamily="34" charset="0"/>
              <a:buChar char="•"/>
            </a:pPr>
            <a:r>
              <a:rPr lang="zh-CN" altLang="en-US" dirty="0">
                <a:effectLst/>
              </a:rPr>
              <a:t>聚类算法</a:t>
            </a:r>
          </a:p>
          <a:p>
            <a:pPr>
              <a:buFont typeface="Arial" panose="020B0604020202020204" pitchFamily="34" charset="0"/>
              <a:buChar char="•"/>
            </a:pPr>
            <a:r>
              <a:rPr lang="zh-CN" altLang="en-US" dirty="0">
                <a:effectLst/>
              </a:rPr>
              <a:t>非监督学习</a:t>
            </a:r>
          </a:p>
          <a:p>
            <a:pPr>
              <a:buFont typeface="Arial" panose="020B0604020202020204" pitchFamily="34" charset="0"/>
              <a:buChar char="•"/>
            </a:pPr>
            <a:r>
              <a:rPr lang="zh-CN" altLang="en-US" dirty="0">
                <a:effectLst/>
              </a:rPr>
              <a:t>数据集是无</a:t>
            </a:r>
            <a:r>
              <a:rPr lang="en-US" dirty="0">
                <a:effectLst/>
              </a:rPr>
              <a:t>Label，</a:t>
            </a:r>
            <a:r>
              <a:rPr lang="zh-CN" altLang="en-US" dirty="0">
                <a:effectLst/>
              </a:rPr>
              <a:t>杂乱无章的数据</a:t>
            </a:r>
          </a:p>
          <a:p>
            <a:pPr>
              <a:buFont typeface="Arial" panose="020B0604020202020204" pitchFamily="34" charset="0"/>
              <a:buChar char="•"/>
            </a:pPr>
            <a:r>
              <a:rPr lang="zh-CN" altLang="en-US" dirty="0">
                <a:effectLst/>
              </a:rPr>
              <a:t>有明显的训练过程</a:t>
            </a:r>
          </a:p>
          <a:p>
            <a:pPr>
              <a:buFont typeface="Arial" panose="020B0604020202020204" pitchFamily="34" charset="0"/>
              <a:buChar char="•"/>
            </a:pPr>
            <a:r>
              <a:rPr lang="en-US" dirty="0">
                <a:effectLst/>
              </a:rPr>
              <a:t>K</a:t>
            </a:r>
            <a:r>
              <a:rPr lang="zh-CN" altLang="en-US" dirty="0">
                <a:effectLst/>
              </a:rPr>
              <a:t>值含义</a:t>
            </a:r>
            <a:r>
              <a:rPr lang="en-US" altLang="zh-CN" dirty="0">
                <a:effectLst/>
              </a:rPr>
              <a:t>- </a:t>
            </a:r>
            <a:r>
              <a:rPr lang="en-US" dirty="0">
                <a:effectLst/>
              </a:rPr>
              <a:t>K</a:t>
            </a:r>
            <a:r>
              <a:rPr lang="zh-CN" altLang="en-US" dirty="0">
                <a:effectLst/>
              </a:rPr>
              <a:t>是事先设定的数字，将数据集分为</a:t>
            </a:r>
            <a:r>
              <a:rPr lang="en-US" dirty="0">
                <a:effectLst/>
              </a:rPr>
              <a:t>K</a:t>
            </a:r>
            <a:r>
              <a:rPr lang="zh-CN" altLang="en-US" dirty="0">
                <a:effectLst/>
              </a:rPr>
              <a:t>个簇，需要依靠人的先验知识</a:t>
            </a:r>
          </a:p>
          <a:p>
            <a:br>
              <a:rPr lang="zh-CN" altLang="en-US" dirty="0">
                <a:effectLst/>
              </a:rPr>
            </a:br>
            <a:endParaRPr lang="zh-CN" altLang="en-US" dirty="0">
              <a:effectLst/>
            </a:endParaRPr>
          </a:p>
        </p:txBody>
      </p:sp>
      <p:sp>
        <p:nvSpPr>
          <p:cNvPr id="10" name="TextBox 9">
            <a:extLst>
              <a:ext uri="{FF2B5EF4-FFF2-40B4-BE49-F238E27FC236}">
                <a16:creationId xmlns:a16="http://schemas.microsoft.com/office/drawing/2014/main" id="{8C99F621-D637-7728-19ED-DF31A2447061}"/>
              </a:ext>
            </a:extLst>
          </p:cNvPr>
          <p:cNvSpPr txBox="1"/>
          <p:nvPr/>
        </p:nvSpPr>
        <p:spPr>
          <a:xfrm>
            <a:off x="891243" y="577812"/>
            <a:ext cx="6096000" cy="461665"/>
          </a:xfrm>
          <a:prstGeom prst="rect">
            <a:avLst/>
          </a:prstGeom>
          <a:noFill/>
        </p:spPr>
        <p:txBody>
          <a:bodyPr wrap="square">
            <a:spAutoFit/>
          </a:bodyPr>
          <a:lstStyle/>
          <a:p>
            <a:r>
              <a:rPr lang="en-CN" sz="2400" dirty="0"/>
              <a:t>非监督学习</a:t>
            </a:r>
            <a:r>
              <a:rPr lang="zh-CN" altLang="en-US" dirty="0"/>
              <a:t> </a:t>
            </a:r>
            <a:endParaRPr lang="en-CN" dirty="0"/>
          </a:p>
        </p:txBody>
      </p:sp>
    </p:spTree>
    <p:extLst>
      <p:ext uri="{BB962C8B-B14F-4D97-AF65-F5344CB8AC3E}">
        <p14:creationId xmlns:p14="http://schemas.microsoft.com/office/powerpoint/2010/main" val="411574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416D4-6852-D8B4-1A69-31935849A1D8}"/>
              </a:ext>
            </a:extLst>
          </p:cNvPr>
          <p:cNvPicPr>
            <a:picLocks noChangeAspect="1"/>
          </p:cNvPicPr>
          <p:nvPr/>
        </p:nvPicPr>
        <p:blipFill>
          <a:blip r:embed="rId3"/>
          <a:stretch>
            <a:fillRect/>
          </a:stretch>
        </p:blipFill>
        <p:spPr>
          <a:xfrm>
            <a:off x="1380564" y="1264988"/>
            <a:ext cx="9049175" cy="4863085"/>
          </a:xfrm>
          <a:prstGeom prst="rect">
            <a:avLst/>
          </a:prstGeom>
        </p:spPr>
      </p:pic>
      <p:sp>
        <p:nvSpPr>
          <p:cNvPr id="2" name="TextBox 1">
            <a:extLst>
              <a:ext uri="{FF2B5EF4-FFF2-40B4-BE49-F238E27FC236}">
                <a16:creationId xmlns:a16="http://schemas.microsoft.com/office/drawing/2014/main" id="{38EAA071-E8DE-8325-7563-AE4D44BBB9CA}"/>
              </a:ext>
            </a:extLst>
          </p:cNvPr>
          <p:cNvSpPr txBox="1"/>
          <p:nvPr/>
        </p:nvSpPr>
        <p:spPr>
          <a:xfrm>
            <a:off x="891243" y="577812"/>
            <a:ext cx="6096000" cy="461665"/>
          </a:xfrm>
          <a:prstGeom prst="rect">
            <a:avLst/>
          </a:prstGeom>
          <a:noFill/>
        </p:spPr>
        <p:txBody>
          <a:bodyPr wrap="square">
            <a:spAutoFit/>
          </a:bodyPr>
          <a:lstStyle/>
          <a:p>
            <a:r>
              <a:rPr lang="en-CN" altLang="zh-CN" sz="2400" dirty="0"/>
              <a:t>Tensorflow</a:t>
            </a:r>
            <a:r>
              <a:rPr lang="en-US" altLang="zh-CN" sz="2400" dirty="0"/>
              <a:t>: </a:t>
            </a:r>
            <a:r>
              <a:rPr lang="zh-CN" altLang="en-US" dirty="0"/>
              <a:t> </a:t>
            </a:r>
            <a:endParaRPr lang="en-CN" dirty="0"/>
          </a:p>
        </p:txBody>
      </p:sp>
      <p:sp>
        <p:nvSpPr>
          <p:cNvPr id="5" name="TextBox 4">
            <a:extLst>
              <a:ext uri="{FF2B5EF4-FFF2-40B4-BE49-F238E27FC236}">
                <a16:creationId xmlns:a16="http://schemas.microsoft.com/office/drawing/2014/main" id="{BF739AFF-77DF-9022-F1B3-6B29E759F8F6}"/>
              </a:ext>
            </a:extLst>
          </p:cNvPr>
          <p:cNvSpPr txBox="1"/>
          <p:nvPr/>
        </p:nvSpPr>
        <p:spPr>
          <a:xfrm>
            <a:off x="891243" y="6353584"/>
            <a:ext cx="6096000" cy="646331"/>
          </a:xfrm>
          <a:prstGeom prst="rect">
            <a:avLst/>
          </a:prstGeom>
          <a:noFill/>
        </p:spPr>
        <p:txBody>
          <a:bodyPr wrap="square">
            <a:spAutoFit/>
          </a:bodyPr>
          <a:lstStyle/>
          <a:p>
            <a:r>
              <a:rPr lang="en-CN" dirty="0"/>
              <a:t>Docker Hub: </a:t>
            </a:r>
            <a:r>
              <a:rPr lang="en-US" dirty="0">
                <a:hlinkClick r:id="rId4"/>
              </a:rPr>
              <a:t>https://hub.docker.com/r/tensorflow/tensorflow</a:t>
            </a:r>
            <a:endParaRPr lang="en-US" dirty="0"/>
          </a:p>
          <a:p>
            <a:endParaRPr lang="en-CN" dirty="0"/>
          </a:p>
        </p:txBody>
      </p:sp>
    </p:spTree>
    <p:extLst>
      <p:ext uri="{BB962C8B-B14F-4D97-AF65-F5344CB8AC3E}">
        <p14:creationId xmlns:p14="http://schemas.microsoft.com/office/powerpoint/2010/main" val="374331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AF5DE3-0DFF-3125-F907-78B4A3FE7A66}"/>
              </a:ext>
            </a:extLst>
          </p:cNvPr>
          <p:cNvPicPr>
            <a:picLocks noChangeAspect="1"/>
          </p:cNvPicPr>
          <p:nvPr/>
        </p:nvPicPr>
        <p:blipFill>
          <a:blip r:embed="rId2"/>
          <a:stretch>
            <a:fillRect/>
          </a:stretch>
        </p:blipFill>
        <p:spPr>
          <a:xfrm>
            <a:off x="3429000" y="497025"/>
            <a:ext cx="7772400" cy="5863950"/>
          </a:xfrm>
          <a:prstGeom prst="rect">
            <a:avLst/>
          </a:prstGeom>
        </p:spPr>
      </p:pic>
      <p:sp>
        <p:nvSpPr>
          <p:cNvPr id="3" name="TextBox 2">
            <a:extLst>
              <a:ext uri="{FF2B5EF4-FFF2-40B4-BE49-F238E27FC236}">
                <a16:creationId xmlns:a16="http://schemas.microsoft.com/office/drawing/2014/main" id="{E32A767B-8B0C-CA17-EAB3-ED7487A66215}"/>
              </a:ext>
            </a:extLst>
          </p:cNvPr>
          <p:cNvSpPr txBox="1"/>
          <p:nvPr/>
        </p:nvSpPr>
        <p:spPr>
          <a:xfrm>
            <a:off x="891243" y="577812"/>
            <a:ext cx="6096000" cy="461665"/>
          </a:xfrm>
          <a:prstGeom prst="rect">
            <a:avLst/>
          </a:prstGeom>
          <a:noFill/>
        </p:spPr>
        <p:txBody>
          <a:bodyPr wrap="square">
            <a:spAutoFit/>
          </a:bodyPr>
          <a:lstStyle/>
          <a:p>
            <a:r>
              <a:rPr lang="zh-CN" altLang="en-US" sz="2400" dirty="0"/>
              <a:t>创建</a:t>
            </a:r>
            <a:r>
              <a:rPr lang="en-CN" altLang="zh-CN" sz="2400" dirty="0"/>
              <a:t>Container</a:t>
            </a:r>
            <a:r>
              <a:rPr lang="en-US" altLang="zh-CN" sz="2400" dirty="0"/>
              <a:t>: </a:t>
            </a:r>
            <a:r>
              <a:rPr lang="zh-CN" altLang="en-US" dirty="0"/>
              <a:t> </a:t>
            </a:r>
            <a:endParaRPr lang="en-CN" dirty="0"/>
          </a:p>
        </p:txBody>
      </p:sp>
    </p:spTree>
    <p:extLst>
      <p:ext uri="{BB962C8B-B14F-4D97-AF65-F5344CB8AC3E}">
        <p14:creationId xmlns:p14="http://schemas.microsoft.com/office/powerpoint/2010/main" val="2458736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C5D1B9-72F7-87FE-9B7C-DB4A8D67902D}"/>
              </a:ext>
            </a:extLst>
          </p:cNvPr>
          <p:cNvPicPr>
            <a:picLocks noChangeAspect="1"/>
          </p:cNvPicPr>
          <p:nvPr/>
        </p:nvPicPr>
        <p:blipFill>
          <a:blip r:embed="rId2"/>
          <a:stretch>
            <a:fillRect/>
          </a:stretch>
        </p:blipFill>
        <p:spPr>
          <a:xfrm>
            <a:off x="3662082" y="853074"/>
            <a:ext cx="7772400" cy="5151851"/>
          </a:xfrm>
          <a:prstGeom prst="rect">
            <a:avLst/>
          </a:prstGeom>
        </p:spPr>
      </p:pic>
      <p:sp>
        <p:nvSpPr>
          <p:cNvPr id="3" name="TextBox 2">
            <a:extLst>
              <a:ext uri="{FF2B5EF4-FFF2-40B4-BE49-F238E27FC236}">
                <a16:creationId xmlns:a16="http://schemas.microsoft.com/office/drawing/2014/main" id="{57171340-9CE6-0666-78AB-1530E9369919}"/>
              </a:ext>
            </a:extLst>
          </p:cNvPr>
          <p:cNvSpPr txBox="1"/>
          <p:nvPr/>
        </p:nvSpPr>
        <p:spPr>
          <a:xfrm>
            <a:off x="891243" y="577812"/>
            <a:ext cx="6096000" cy="461665"/>
          </a:xfrm>
          <a:prstGeom prst="rect">
            <a:avLst/>
          </a:prstGeom>
          <a:noFill/>
        </p:spPr>
        <p:txBody>
          <a:bodyPr wrap="square">
            <a:spAutoFit/>
          </a:bodyPr>
          <a:lstStyle/>
          <a:p>
            <a:r>
              <a:rPr lang="zh-CN" altLang="en-US" sz="2400" dirty="0"/>
              <a:t>安装依赖</a:t>
            </a:r>
            <a:r>
              <a:rPr lang="en-US" altLang="zh-CN" sz="2400" dirty="0"/>
              <a:t>: </a:t>
            </a:r>
            <a:r>
              <a:rPr lang="zh-CN" altLang="en-US" dirty="0"/>
              <a:t> </a:t>
            </a:r>
            <a:endParaRPr lang="en-CN" dirty="0"/>
          </a:p>
        </p:txBody>
      </p:sp>
    </p:spTree>
    <p:extLst>
      <p:ext uri="{BB962C8B-B14F-4D97-AF65-F5344CB8AC3E}">
        <p14:creationId xmlns:p14="http://schemas.microsoft.com/office/powerpoint/2010/main" val="3093241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94B963-0DB3-C1B2-9790-709F9B5B0166}"/>
              </a:ext>
            </a:extLst>
          </p:cNvPr>
          <p:cNvPicPr>
            <a:picLocks noChangeAspect="1"/>
          </p:cNvPicPr>
          <p:nvPr/>
        </p:nvPicPr>
        <p:blipFill>
          <a:blip r:embed="rId2"/>
          <a:stretch>
            <a:fillRect/>
          </a:stretch>
        </p:blipFill>
        <p:spPr>
          <a:xfrm>
            <a:off x="891243" y="1515972"/>
            <a:ext cx="10663848" cy="1064925"/>
          </a:xfrm>
          <a:prstGeom prst="rect">
            <a:avLst/>
          </a:prstGeom>
        </p:spPr>
      </p:pic>
      <p:sp>
        <p:nvSpPr>
          <p:cNvPr id="4" name="TextBox 3">
            <a:extLst>
              <a:ext uri="{FF2B5EF4-FFF2-40B4-BE49-F238E27FC236}">
                <a16:creationId xmlns:a16="http://schemas.microsoft.com/office/drawing/2014/main" id="{CDDA2D97-B7AF-7F2A-2AFE-4D62ED4718E2}"/>
              </a:ext>
            </a:extLst>
          </p:cNvPr>
          <p:cNvSpPr txBox="1"/>
          <p:nvPr/>
        </p:nvSpPr>
        <p:spPr>
          <a:xfrm>
            <a:off x="891243" y="4129171"/>
            <a:ext cx="9480177" cy="1477328"/>
          </a:xfrm>
          <a:prstGeom prst="rect">
            <a:avLst/>
          </a:prstGeom>
          <a:noFill/>
        </p:spPr>
        <p:txBody>
          <a:bodyPr wrap="square">
            <a:spAutoFit/>
          </a:bodyPr>
          <a:lstStyle/>
          <a:p>
            <a:r>
              <a:rPr lang="en-US" dirty="0">
                <a:solidFill>
                  <a:srgbClr val="000000"/>
                </a:solidFill>
                <a:effectLst/>
                <a:latin typeface="Menlo" panose="020B0609030804020204" pitchFamily="49" charset="0"/>
              </a:rPr>
              <a:t>root@d87e9906f0f1:/# ls</a:t>
            </a:r>
          </a:p>
          <a:p>
            <a:r>
              <a:rPr lang="en-US" b="1" dirty="0">
                <a:solidFill>
                  <a:srgbClr val="2EAEBB"/>
                </a:solidFill>
                <a:effectLst/>
                <a:latin typeface="Menlo" panose="020B0609030804020204" pitchFamily="49" charset="0"/>
              </a:rPr>
              <a:t>bin</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dev</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home</a:t>
            </a:r>
            <a:r>
              <a:rPr lang="en-US" dirty="0">
                <a:solidFill>
                  <a:srgbClr val="000000"/>
                </a:solidFill>
                <a:effectLst/>
                <a:latin typeface="Menlo" panose="020B0609030804020204" pitchFamily="49" charset="0"/>
              </a:rPr>
              <a:t>  </a:t>
            </a:r>
            <a:r>
              <a:rPr lang="en-US" b="1" dirty="0">
                <a:solidFill>
                  <a:srgbClr val="2EAEBB"/>
                </a:solidFill>
                <a:effectLst/>
                <a:latin typeface="Menlo" panose="020B0609030804020204" pitchFamily="49" charset="0"/>
              </a:rPr>
              <a:t>lib32</a:t>
            </a:r>
            <a:r>
              <a:rPr lang="en-US" dirty="0">
                <a:solidFill>
                  <a:srgbClr val="000000"/>
                </a:solidFill>
                <a:effectLst/>
                <a:latin typeface="Menlo" panose="020B0609030804020204" pitchFamily="49" charset="0"/>
              </a:rPr>
              <a:t>  </a:t>
            </a:r>
            <a:r>
              <a:rPr lang="en-US" b="1" dirty="0">
                <a:solidFill>
                  <a:srgbClr val="2EAEBB"/>
                </a:solidFill>
                <a:effectLst/>
                <a:latin typeface="Menlo" panose="020B0609030804020204" pitchFamily="49" charset="0"/>
              </a:rPr>
              <a:t>libx32</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media</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opt</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root</a:t>
            </a:r>
            <a:r>
              <a:rPr lang="en-US" dirty="0">
                <a:solidFill>
                  <a:srgbClr val="000000"/>
                </a:solidFill>
                <a:effectLst/>
                <a:latin typeface="Menlo" panose="020B0609030804020204" pitchFamily="49" charset="0"/>
              </a:rPr>
              <a:t>  </a:t>
            </a:r>
            <a:r>
              <a:rPr lang="en-US" b="1" dirty="0" err="1">
                <a:solidFill>
                  <a:srgbClr val="2EAEBB"/>
                </a:solidFill>
                <a:effectLst/>
                <a:latin typeface="Menlo" panose="020B0609030804020204" pitchFamily="49" charset="0"/>
              </a:rPr>
              <a:t>sbin</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sys</a:t>
            </a:r>
            <a:r>
              <a:rPr lang="en-US" dirty="0">
                <a:solidFill>
                  <a:srgbClr val="000000"/>
                </a:solidFill>
                <a:effectLst/>
                <a:latin typeface="Menlo" panose="020B0609030804020204" pitchFamily="49" charset="0"/>
              </a:rPr>
              <a:t>  </a:t>
            </a:r>
            <a:r>
              <a:rPr lang="en-US" b="1" dirty="0" err="1">
                <a:solidFill>
                  <a:srgbClr val="400BD9"/>
                </a:solidFill>
                <a:effectLst/>
                <a:latin typeface="Menlo" panose="020B0609030804020204" pitchFamily="49" charset="0"/>
              </a:rPr>
              <a:t>usr</a:t>
            </a:r>
            <a:endParaRPr lang="en-US" dirty="0">
              <a:solidFill>
                <a:srgbClr val="400BD9"/>
              </a:solidFill>
              <a:effectLst/>
              <a:latin typeface="Menlo" panose="020B0609030804020204" pitchFamily="49" charset="0"/>
            </a:endParaRPr>
          </a:p>
          <a:p>
            <a:r>
              <a:rPr lang="en-US" b="1" dirty="0">
                <a:solidFill>
                  <a:srgbClr val="400BD9"/>
                </a:solidFill>
                <a:effectLst/>
                <a:latin typeface="Menlo" panose="020B0609030804020204" pitchFamily="49" charset="0"/>
              </a:rPr>
              <a:t>boot</a:t>
            </a:r>
            <a:r>
              <a:rPr lang="en-US" dirty="0">
                <a:solidFill>
                  <a:srgbClr val="000000"/>
                </a:solidFill>
                <a:effectLst/>
                <a:latin typeface="Menlo" panose="020B0609030804020204" pitchFamily="49" charset="0"/>
              </a:rPr>
              <a:t>  </a:t>
            </a:r>
            <a:r>
              <a:rPr lang="en-US" b="1" dirty="0" err="1">
                <a:solidFill>
                  <a:srgbClr val="400BD9"/>
                </a:solidFill>
                <a:effectLst/>
                <a:latin typeface="Menlo" panose="020B0609030804020204" pitchFamily="49" charset="0"/>
              </a:rPr>
              <a:t>etc</a:t>
            </a:r>
            <a:r>
              <a:rPr lang="en-US" dirty="0">
                <a:solidFill>
                  <a:srgbClr val="000000"/>
                </a:solidFill>
                <a:effectLst/>
                <a:latin typeface="Menlo" panose="020B0609030804020204" pitchFamily="49" charset="0"/>
              </a:rPr>
              <a:t>  </a:t>
            </a:r>
            <a:r>
              <a:rPr lang="en-US" b="1" dirty="0">
                <a:solidFill>
                  <a:srgbClr val="2EAEBB"/>
                </a:solidFill>
                <a:effectLst/>
                <a:latin typeface="Menlo" panose="020B0609030804020204" pitchFamily="49" charset="0"/>
              </a:rPr>
              <a:t>lib</a:t>
            </a:r>
            <a:r>
              <a:rPr lang="en-US" dirty="0">
                <a:solidFill>
                  <a:srgbClr val="000000"/>
                </a:solidFill>
                <a:effectLst/>
                <a:latin typeface="Menlo" panose="020B0609030804020204" pitchFamily="49" charset="0"/>
              </a:rPr>
              <a:t>   </a:t>
            </a:r>
            <a:r>
              <a:rPr lang="en-US" b="1" dirty="0">
                <a:solidFill>
                  <a:srgbClr val="2EAEBB"/>
                </a:solidFill>
                <a:effectLst/>
                <a:latin typeface="Menlo" panose="020B0609030804020204" pitchFamily="49" charset="0"/>
              </a:rPr>
              <a:t>lib64</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lreg.py</a:t>
            </a:r>
            <a:r>
              <a:rPr lang="en-US" dirty="0">
                <a:solidFill>
                  <a:srgbClr val="000000"/>
                </a:solidFill>
                <a:effectLst/>
                <a:latin typeface="Menlo" panose="020B0609030804020204" pitchFamily="49" charset="0"/>
              </a:rPr>
              <a:t>  </a:t>
            </a:r>
            <a:r>
              <a:rPr lang="en-US" b="1" dirty="0" err="1">
                <a:solidFill>
                  <a:srgbClr val="400BD9"/>
                </a:solidFill>
                <a:effectLst/>
                <a:latin typeface="Menlo" panose="020B0609030804020204" pitchFamily="49" charset="0"/>
              </a:rPr>
              <a:t>mnt</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proc</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run</a:t>
            </a:r>
            <a:r>
              <a:rPr lang="en-US" dirty="0">
                <a:solidFill>
                  <a:srgbClr val="000000"/>
                </a:solidFill>
                <a:effectLst/>
                <a:latin typeface="Menlo" panose="020B0609030804020204" pitchFamily="49" charset="0"/>
              </a:rPr>
              <a:t>   </a:t>
            </a:r>
            <a:r>
              <a:rPr lang="en-US" b="1" dirty="0" err="1">
                <a:solidFill>
                  <a:srgbClr val="400BD9"/>
                </a:solidFill>
                <a:effectLst/>
                <a:latin typeface="Menlo" panose="020B0609030804020204" pitchFamily="49" charset="0"/>
              </a:rPr>
              <a:t>srv</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tmp</a:t>
            </a:r>
            <a:r>
              <a:rPr lang="en-US" dirty="0">
                <a:solidFill>
                  <a:srgbClr val="000000"/>
                </a:solidFill>
                <a:effectLst/>
                <a:latin typeface="Menlo" panose="020B0609030804020204" pitchFamily="49" charset="0"/>
              </a:rPr>
              <a:t>  </a:t>
            </a:r>
            <a:r>
              <a:rPr lang="en-US" b="1" dirty="0">
                <a:solidFill>
                  <a:srgbClr val="400BD9"/>
                </a:solidFill>
                <a:effectLst/>
                <a:latin typeface="Menlo" panose="020B0609030804020204" pitchFamily="49" charset="0"/>
              </a:rPr>
              <a:t>var</a:t>
            </a:r>
          </a:p>
          <a:p>
            <a:r>
              <a:rPr lang="en-US" dirty="0">
                <a:solidFill>
                  <a:srgbClr val="000000"/>
                </a:solidFill>
                <a:effectLst/>
                <a:latin typeface="Menlo" panose="020B0609030804020204" pitchFamily="49" charset="0"/>
              </a:rPr>
              <a:t>root@d87e9906f0f1:/# </a:t>
            </a:r>
            <a:r>
              <a:rPr lang="en-US" dirty="0" err="1">
                <a:solidFill>
                  <a:srgbClr val="000000"/>
                </a:solidFill>
                <a:effectLst/>
                <a:latin typeface="Menlo" panose="020B0609030804020204" pitchFamily="49" charset="0"/>
              </a:rPr>
              <a:t>chmod</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a+x</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lreg.py</a:t>
            </a:r>
            <a:r>
              <a:rPr lang="en-US" dirty="0">
                <a:solidFill>
                  <a:srgbClr val="000000"/>
                </a:solidFill>
                <a:effectLst/>
                <a:latin typeface="Menlo" panose="020B0609030804020204" pitchFamily="49" charset="0"/>
              </a:rPr>
              <a:t> </a:t>
            </a:r>
          </a:p>
          <a:p>
            <a:r>
              <a:rPr lang="en-US" dirty="0">
                <a:solidFill>
                  <a:srgbClr val="000000"/>
                </a:solidFill>
                <a:effectLst/>
                <a:latin typeface="Menlo" panose="020B0609030804020204" pitchFamily="49" charset="0"/>
              </a:rPr>
              <a:t>root@d87e9906f0f1:/# ./</a:t>
            </a:r>
            <a:r>
              <a:rPr lang="en-US" dirty="0" err="1">
                <a:solidFill>
                  <a:srgbClr val="000000"/>
                </a:solidFill>
                <a:effectLst/>
                <a:latin typeface="Menlo" panose="020B0609030804020204" pitchFamily="49" charset="0"/>
              </a:rPr>
              <a:t>lreg.py</a:t>
            </a:r>
            <a:endParaRPr lang="en-US" dirty="0">
              <a:solidFill>
                <a:srgbClr val="000000"/>
              </a:solidFill>
              <a:effectLst/>
              <a:latin typeface="Menlo" panose="020B0609030804020204" pitchFamily="49" charset="0"/>
            </a:endParaRPr>
          </a:p>
        </p:txBody>
      </p:sp>
      <p:sp>
        <p:nvSpPr>
          <p:cNvPr id="5" name="TextBox 4">
            <a:extLst>
              <a:ext uri="{FF2B5EF4-FFF2-40B4-BE49-F238E27FC236}">
                <a16:creationId xmlns:a16="http://schemas.microsoft.com/office/drawing/2014/main" id="{D696B1BF-AD90-4A15-A5BF-43C153DDAEC1}"/>
              </a:ext>
            </a:extLst>
          </p:cNvPr>
          <p:cNvSpPr txBox="1"/>
          <p:nvPr/>
        </p:nvSpPr>
        <p:spPr>
          <a:xfrm>
            <a:off x="891243" y="577812"/>
            <a:ext cx="6096000" cy="461665"/>
          </a:xfrm>
          <a:prstGeom prst="rect">
            <a:avLst/>
          </a:prstGeom>
          <a:noFill/>
        </p:spPr>
        <p:txBody>
          <a:bodyPr wrap="square">
            <a:spAutoFit/>
          </a:bodyPr>
          <a:lstStyle/>
          <a:p>
            <a:r>
              <a:rPr lang="zh-CN" altLang="en-US" sz="2400" dirty="0"/>
              <a:t>拷贝</a:t>
            </a:r>
            <a:r>
              <a:rPr lang="en-US" altLang="zh-CN" sz="2400" dirty="0"/>
              <a:t>python</a:t>
            </a:r>
            <a:r>
              <a:rPr lang="zh-CN" altLang="en-US" sz="2400" dirty="0"/>
              <a:t>脚本到</a:t>
            </a:r>
            <a:r>
              <a:rPr lang="en-US" altLang="zh-CN" sz="2400" dirty="0"/>
              <a:t>container: </a:t>
            </a:r>
            <a:r>
              <a:rPr lang="zh-CN" altLang="en-US" dirty="0"/>
              <a:t> </a:t>
            </a:r>
            <a:endParaRPr lang="en-CN" dirty="0"/>
          </a:p>
        </p:txBody>
      </p:sp>
      <p:sp>
        <p:nvSpPr>
          <p:cNvPr id="6" name="TextBox 5">
            <a:extLst>
              <a:ext uri="{FF2B5EF4-FFF2-40B4-BE49-F238E27FC236}">
                <a16:creationId xmlns:a16="http://schemas.microsoft.com/office/drawing/2014/main" id="{31B99825-118A-B336-9202-19C42AB9C439}"/>
              </a:ext>
            </a:extLst>
          </p:cNvPr>
          <p:cNvSpPr txBox="1"/>
          <p:nvPr/>
        </p:nvSpPr>
        <p:spPr>
          <a:xfrm>
            <a:off x="891243" y="3332210"/>
            <a:ext cx="6096000" cy="461665"/>
          </a:xfrm>
          <a:prstGeom prst="rect">
            <a:avLst/>
          </a:prstGeom>
          <a:noFill/>
        </p:spPr>
        <p:txBody>
          <a:bodyPr wrap="square">
            <a:spAutoFit/>
          </a:bodyPr>
          <a:lstStyle/>
          <a:p>
            <a:r>
              <a:rPr lang="zh-CN" altLang="en-US" sz="2400" dirty="0"/>
              <a:t>在</a:t>
            </a:r>
            <a:r>
              <a:rPr lang="en-US" altLang="zh-CN" sz="2400" dirty="0"/>
              <a:t>container</a:t>
            </a:r>
            <a:r>
              <a:rPr lang="zh-CN" altLang="en-US" sz="2400" dirty="0"/>
              <a:t>里执行脚本</a:t>
            </a:r>
            <a:r>
              <a:rPr lang="en-US" altLang="zh-CN" sz="2400" dirty="0"/>
              <a:t>: </a:t>
            </a:r>
            <a:r>
              <a:rPr lang="zh-CN" altLang="en-US" dirty="0"/>
              <a:t> </a:t>
            </a:r>
            <a:endParaRPr lang="en-CN" dirty="0"/>
          </a:p>
        </p:txBody>
      </p:sp>
    </p:spTree>
    <p:extLst>
      <p:ext uri="{BB962C8B-B14F-4D97-AF65-F5344CB8AC3E}">
        <p14:creationId xmlns:p14="http://schemas.microsoft.com/office/powerpoint/2010/main" val="2993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37665-DCFE-3B9D-36DE-2A6482DF5F93}"/>
              </a:ext>
            </a:extLst>
          </p:cNvPr>
          <p:cNvSpPr txBox="1"/>
          <p:nvPr/>
        </p:nvSpPr>
        <p:spPr>
          <a:xfrm>
            <a:off x="1452283" y="1102578"/>
            <a:ext cx="9789459" cy="5755422"/>
          </a:xfrm>
          <a:prstGeom prst="rect">
            <a:avLst/>
          </a:prstGeom>
          <a:noFill/>
        </p:spPr>
        <p:txBody>
          <a:bodyPr wrap="square">
            <a:spAutoFit/>
          </a:bodyPr>
          <a:lstStyle/>
          <a:p>
            <a:r>
              <a:rPr lang="en-US" sz="1600" dirty="0">
                <a:solidFill>
                  <a:srgbClr val="000000"/>
                </a:solidFill>
                <a:effectLst/>
                <a:latin typeface="Menlo" panose="020B0609030804020204" pitchFamily="49" charset="0"/>
              </a:rPr>
              <a:t>...</a:t>
            </a:r>
          </a:p>
          <a:p>
            <a:r>
              <a:rPr lang="en-US" sz="1600" dirty="0">
                <a:solidFill>
                  <a:srgbClr val="000000"/>
                </a:solidFill>
                <a:latin typeface="Menlo" panose="020B0609030804020204" pitchFamily="49" charset="0"/>
              </a:rPr>
              <a:t>...</a:t>
            </a:r>
            <a:endParaRPr lang="en-US" sz="1600" dirty="0">
              <a:solidFill>
                <a:srgbClr val="000000"/>
              </a:solidFill>
              <a:effectLst/>
              <a:latin typeface="Menlo" panose="020B0609030804020204" pitchFamily="49" charset="0"/>
            </a:endParaRPr>
          </a:p>
          <a:p>
            <a:r>
              <a:rPr lang="en-US" sz="1600" dirty="0">
                <a:solidFill>
                  <a:srgbClr val="000000"/>
                </a:solidFill>
                <a:effectLst/>
                <a:latin typeface="Menlo" panose="020B0609030804020204" pitchFamily="49" charset="0"/>
              </a:rPr>
              <a:t>Epoch 50 : cost = 5.8868036 W = 0.9951241 b = 1.238105</a:t>
            </a:r>
          </a:p>
          <a:p>
            <a:r>
              <a:rPr lang="en-US" sz="1600" dirty="0">
                <a:solidFill>
                  <a:srgbClr val="000000"/>
                </a:solidFill>
                <a:effectLst/>
                <a:latin typeface="Menlo" panose="020B0609030804020204" pitchFamily="49" charset="0"/>
              </a:rPr>
              <a:t>Epoch 100 : cost = 5.79127 W = 0.99812365 b = 1.0914395</a:t>
            </a:r>
          </a:p>
          <a:p>
            <a:r>
              <a:rPr lang="en-US" sz="1600" dirty="0">
                <a:solidFill>
                  <a:srgbClr val="000000"/>
                </a:solidFill>
                <a:effectLst/>
                <a:latin typeface="Menlo" panose="020B0609030804020204" pitchFamily="49" charset="0"/>
              </a:rPr>
              <a:t>Epoch 150 : cost = 5.7119684 W = 1.0008028 b = 0.96044284</a:t>
            </a:r>
          </a:p>
          <a:p>
            <a:r>
              <a:rPr lang="en-US" sz="1600" dirty="0">
                <a:solidFill>
                  <a:srgbClr val="000000"/>
                </a:solidFill>
                <a:effectLst/>
                <a:latin typeface="Menlo" panose="020B0609030804020204" pitchFamily="49" charset="0"/>
              </a:rPr>
              <a:t>Epoch 200 : cost = 5.6459413 W = 1.0031956 b = 0.84343934</a:t>
            </a:r>
          </a:p>
          <a:p>
            <a:r>
              <a:rPr lang="en-US" sz="1600" dirty="0">
                <a:solidFill>
                  <a:srgbClr val="000000"/>
                </a:solidFill>
                <a:effectLst/>
                <a:latin typeface="Menlo" panose="020B0609030804020204" pitchFamily="49" charset="0"/>
              </a:rPr>
              <a:t>Epoch 250 : cost = 5.5907993 W = 1.0053328 b = 0.7389355</a:t>
            </a:r>
          </a:p>
          <a:p>
            <a:r>
              <a:rPr lang="en-US" sz="1600" dirty="0">
                <a:solidFill>
                  <a:srgbClr val="000000"/>
                </a:solidFill>
                <a:effectLst/>
                <a:latin typeface="Menlo" panose="020B0609030804020204" pitchFamily="49" charset="0"/>
              </a:rPr>
              <a:t>Epoch 300 : cost = 5.544608 W = 1.007242 b = 0.6455921</a:t>
            </a:r>
          </a:p>
          <a:p>
            <a:r>
              <a:rPr lang="en-US" sz="1600" dirty="0">
                <a:solidFill>
                  <a:srgbClr val="000000"/>
                </a:solidFill>
                <a:effectLst/>
                <a:latin typeface="Menlo" panose="020B0609030804020204" pitchFamily="49" charset="0"/>
              </a:rPr>
              <a:t>Epoch 350 : cost = 5.5057893 W = 1.008947 b = 0.56221986</a:t>
            </a:r>
          </a:p>
          <a:p>
            <a:r>
              <a:rPr lang="en-US" sz="1600" dirty="0">
                <a:solidFill>
                  <a:srgbClr val="000000"/>
                </a:solidFill>
                <a:effectLst/>
                <a:latin typeface="Menlo" panose="020B0609030804020204" pitchFamily="49" charset="0"/>
              </a:rPr>
              <a:t>Epoch 400 : cost = 5.473066 W = 1.01047 b = 0.48775342</a:t>
            </a:r>
          </a:p>
          <a:p>
            <a:r>
              <a:rPr lang="en-US" sz="1600" dirty="0">
                <a:solidFill>
                  <a:srgbClr val="000000"/>
                </a:solidFill>
                <a:effectLst/>
                <a:latin typeface="Menlo" panose="020B0609030804020204" pitchFamily="49" charset="0"/>
              </a:rPr>
              <a:t>Epoch 450 : cost = 5.445385 W = 1.0118302 b = 0.42124158</a:t>
            </a:r>
          </a:p>
          <a:p>
            <a:r>
              <a:rPr lang="en-US" sz="1600" dirty="0">
                <a:solidFill>
                  <a:srgbClr val="000000"/>
                </a:solidFill>
                <a:effectLst/>
                <a:latin typeface="Menlo" panose="020B0609030804020204" pitchFamily="49" charset="0"/>
              </a:rPr>
              <a:t>Epoch 500 : cost = 5.4219036 W = 1.0130452 b = 0.36183482</a:t>
            </a:r>
          </a:p>
          <a:p>
            <a:r>
              <a:rPr lang="en-US" sz="1600" dirty="0">
                <a:solidFill>
                  <a:srgbClr val="000000"/>
                </a:solidFill>
                <a:effectLst/>
                <a:latin typeface="Menlo" panose="020B0609030804020204" pitchFamily="49" charset="0"/>
              </a:rPr>
              <a:t>Epoch 550 : cost = 5.4019227 W = 1.0141305 b = 0.30877408</a:t>
            </a:r>
          </a:p>
          <a:p>
            <a:r>
              <a:rPr lang="en-US" sz="1600" dirty="0">
                <a:solidFill>
                  <a:srgbClr val="000000"/>
                </a:solidFill>
                <a:effectLst/>
                <a:latin typeface="Menlo" panose="020B0609030804020204" pitchFamily="49" charset="0"/>
              </a:rPr>
              <a:t>Epoch 600 : cost = 5.3848557 W = 1.0150996 b = 0.2613811</a:t>
            </a:r>
          </a:p>
          <a:p>
            <a:r>
              <a:rPr lang="en-US" sz="1600" dirty="0">
                <a:solidFill>
                  <a:srgbClr val="000000"/>
                </a:solidFill>
                <a:effectLst/>
                <a:latin typeface="Menlo" panose="020B0609030804020204" pitchFamily="49" charset="0"/>
              </a:rPr>
              <a:t>Epoch 650 : cost = 5.370246 W = 1.0159653 b = 0.21905078</a:t>
            </a:r>
          </a:p>
          <a:p>
            <a:r>
              <a:rPr lang="en-US" sz="1600" dirty="0">
                <a:solidFill>
                  <a:srgbClr val="000000"/>
                </a:solidFill>
                <a:effectLst/>
                <a:latin typeface="Menlo" panose="020B0609030804020204" pitchFamily="49" charset="0"/>
              </a:rPr>
              <a:t>Epoch 700 : cost = 5.3576994 W = 1.0167387 b = 0.18124203</a:t>
            </a:r>
          </a:p>
          <a:p>
            <a:r>
              <a:rPr lang="en-US" sz="1600" dirty="0">
                <a:solidFill>
                  <a:srgbClr val="000000"/>
                </a:solidFill>
                <a:effectLst/>
                <a:latin typeface="Menlo" panose="020B0609030804020204" pitchFamily="49" charset="0"/>
              </a:rPr>
              <a:t>Epoch 750 : cost = 5.3468933 W = 1.0174294 b = 0.14747237</a:t>
            </a:r>
          </a:p>
          <a:p>
            <a:r>
              <a:rPr lang="en-US" sz="1600" dirty="0">
                <a:solidFill>
                  <a:srgbClr val="000000"/>
                </a:solidFill>
                <a:effectLst/>
                <a:latin typeface="Menlo" panose="020B0609030804020204" pitchFamily="49" charset="0"/>
              </a:rPr>
              <a:t>Epoch 800 : cost = 5.337558 W = 1.0180461 b = 0.11730931</a:t>
            </a:r>
          </a:p>
          <a:p>
            <a:r>
              <a:rPr lang="en-US" sz="1600" dirty="0">
                <a:solidFill>
                  <a:srgbClr val="000000"/>
                </a:solidFill>
                <a:effectLst/>
                <a:latin typeface="Menlo" panose="020B0609030804020204" pitchFamily="49" charset="0"/>
              </a:rPr>
              <a:t>Epoch 850 : cost = 5.3294754 W = 1.0185971 b = 0.090368524</a:t>
            </a:r>
          </a:p>
          <a:p>
            <a:r>
              <a:rPr lang="en-US" sz="1600" dirty="0">
                <a:solidFill>
                  <a:srgbClr val="000000"/>
                </a:solidFill>
                <a:effectLst/>
                <a:latin typeface="Menlo" panose="020B0609030804020204" pitchFamily="49" charset="0"/>
              </a:rPr>
              <a:t>Epoch 900 : cost = 5.322459 W = 1.0190892 b = 0.06630575</a:t>
            </a:r>
          </a:p>
          <a:p>
            <a:r>
              <a:rPr lang="en-US" sz="1600" dirty="0">
                <a:solidFill>
                  <a:srgbClr val="000000"/>
                </a:solidFill>
                <a:effectLst/>
                <a:latin typeface="Menlo" panose="020B0609030804020204" pitchFamily="49" charset="0"/>
              </a:rPr>
              <a:t>Epoch 950 : cost = 5.3163586 W = 1.0195289 b = 0.044813294</a:t>
            </a:r>
          </a:p>
          <a:p>
            <a:r>
              <a:rPr lang="en-US" sz="1600" dirty="0">
                <a:solidFill>
                  <a:srgbClr val="000000"/>
                </a:solidFill>
                <a:effectLst/>
                <a:latin typeface="Menlo" panose="020B0609030804020204" pitchFamily="49" charset="0"/>
              </a:rPr>
              <a:t>Epoch 1000 : cost = 5.3110332 W = 1.0199214 b = 0.02561658</a:t>
            </a:r>
          </a:p>
          <a:p>
            <a:r>
              <a:rPr lang="en-US" sz="1600" dirty="0">
                <a:solidFill>
                  <a:srgbClr val="000000"/>
                </a:solidFill>
                <a:effectLst/>
                <a:latin typeface="Menlo" panose="020B0609030804020204" pitchFamily="49" charset="0"/>
              </a:rPr>
              <a:t>Training cost = 5.3110332 Weight = 1.0199214 bias = 0.02561658 </a:t>
            </a:r>
          </a:p>
        </p:txBody>
      </p:sp>
      <p:sp>
        <p:nvSpPr>
          <p:cNvPr id="4" name="TextBox 3">
            <a:extLst>
              <a:ext uri="{FF2B5EF4-FFF2-40B4-BE49-F238E27FC236}">
                <a16:creationId xmlns:a16="http://schemas.microsoft.com/office/drawing/2014/main" id="{828EDFB7-31A8-9ECA-685D-F6ACE19B13FC}"/>
              </a:ext>
            </a:extLst>
          </p:cNvPr>
          <p:cNvSpPr txBox="1"/>
          <p:nvPr/>
        </p:nvSpPr>
        <p:spPr>
          <a:xfrm>
            <a:off x="891243" y="577812"/>
            <a:ext cx="6096000" cy="461665"/>
          </a:xfrm>
          <a:prstGeom prst="rect">
            <a:avLst/>
          </a:prstGeom>
          <a:noFill/>
        </p:spPr>
        <p:txBody>
          <a:bodyPr wrap="square">
            <a:spAutoFit/>
          </a:bodyPr>
          <a:lstStyle/>
          <a:p>
            <a:r>
              <a:rPr lang="zh-CN" altLang="en-US" sz="2400" dirty="0"/>
              <a:t>执行结果</a:t>
            </a:r>
            <a:r>
              <a:rPr lang="en-US" altLang="zh-CN" sz="2400" dirty="0"/>
              <a:t>: </a:t>
            </a:r>
            <a:r>
              <a:rPr lang="zh-CN" altLang="en-US" dirty="0"/>
              <a:t> </a:t>
            </a:r>
            <a:endParaRPr lang="en-CN" dirty="0"/>
          </a:p>
        </p:txBody>
      </p:sp>
    </p:spTree>
    <p:extLst>
      <p:ext uri="{BB962C8B-B14F-4D97-AF65-F5344CB8AC3E}">
        <p14:creationId xmlns:p14="http://schemas.microsoft.com/office/powerpoint/2010/main" val="1658825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TotalTime>
  <Words>1725</Words>
  <Application>Microsoft Macintosh PowerPoint</Application>
  <PresentationFormat>Widescreen</PresentationFormat>
  <Paragraphs>177</Paragraphs>
  <Slides>31</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-apple-system</vt:lpstr>
      <vt:lpstr>Arial</vt:lpstr>
      <vt:lpstr>Calibri</vt:lpstr>
      <vt:lpstr>Calibri Light</vt:lpstr>
      <vt:lpstr>Menlo</vt:lpstr>
      <vt:lpstr>Office Theme</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Microsoft Office User</dc:creator>
  <cp:lastModifiedBy>Microsoft Office User</cp:lastModifiedBy>
  <cp:revision>78</cp:revision>
  <dcterms:created xsi:type="dcterms:W3CDTF">2023-01-26T11:56:10Z</dcterms:created>
  <dcterms:modified xsi:type="dcterms:W3CDTF">2023-02-10T01:05:21Z</dcterms:modified>
</cp:coreProperties>
</file>